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559" r:id="rId3"/>
    <p:sldId id="5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2"/>
    <a:srgbClr val="EEF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30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8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9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0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1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85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6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09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86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3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5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uation_hat.svg ‎ (SVG file, nominally 661 × 278 pixels, fil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094" y="639861"/>
            <a:ext cx="1695830" cy="713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63744" y="1235098"/>
            <a:ext cx="4942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 LANGUAGE STUDY</a:t>
            </a:r>
          </a:p>
        </p:txBody>
      </p:sp>
      <p:sp>
        <p:nvSpPr>
          <p:cNvPr id="6" name="Oval 5"/>
          <p:cNvSpPr/>
          <p:nvPr/>
        </p:nvSpPr>
        <p:spPr>
          <a:xfrm>
            <a:off x="413055" y="6005585"/>
            <a:ext cx="340906" cy="2905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D3082-10FD-4A9D-A8D4-12DA55A34D11}"/>
              </a:ext>
            </a:extLst>
          </p:cNvPr>
          <p:cNvSpPr txBox="1"/>
          <p:nvPr/>
        </p:nvSpPr>
        <p:spPr>
          <a:xfrm>
            <a:off x="1657832" y="3304674"/>
            <a:ext cx="87542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HERE IS SOME VERY </a:t>
            </a: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USEFUL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298308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ar: 32 Points 2"/>
          <p:cNvSpPr/>
          <p:nvPr/>
        </p:nvSpPr>
        <p:spPr>
          <a:xfrm>
            <a:off x="4152024" y="104448"/>
            <a:ext cx="6784838" cy="6512012"/>
          </a:xfrm>
          <a:prstGeom prst="star32">
            <a:avLst/>
          </a:prstGeom>
          <a:solidFill>
            <a:srgbClr val="FFF0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700" b="1" dirty="0">
                <a:solidFill>
                  <a:schemeClr val="tx1"/>
                </a:solidFill>
              </a:rPr>
              <a:t>KEY IDEA</a:t>
            </a:r>
          </a:p>
        </p:txBody>
      </p:sp>
      <p:sp>
        <p:nvSpPr>
          <p:cNvPr id="4" name="Oval 3"/>
          <p:cNvSpPr/>
          <p:nvPr/>
        </p:nvSpPr>
        <p:spPr>
          <a:xfrm>
            <a:off x="-1181819" y="2113472"/>
            <a:ext cx="5333843" cy="5236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4381" r="48192"/>
          <a:stretch/>
        </p:blipFill>
        <p:spPr>
          <a:xfrm>
            <a:off x="310551" y="2224119"/>
            <a:ext cx="2958860" cy="410127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538" y="3097815"/>
            <a:ext cx="456411" cy="7771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786" y="2288294"/>
            <a:ext cx="1487913" cy="12835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950" y="2403692"/>
            <a:ext cx="1311583" cy="11314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307" y="2366977"/>
            <a:ext cx="1356611" cy="117029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950" y="2390507"/>
            <a:ext cx="1302058" cy="112323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513" y="2288294"/>
            <a:ext cx="1481186" cy="127776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91239">
            <a:off x="820723" y="2319574"/>
            <a:ext cx="1466510" cy="12651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6022" y="129396"/>
            <a:ext cx="275535" cy="2156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77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5F6AEF62-B6BA-4E84-8F45-B5AFBA980198}"/>
              </a:ext>
            </a:extLst>
          </p:cNvPr>
          <p:cNvSpPr/>
          <p:nvPr/>
        </p:nvSpPr>
        <p:spPr>
          <a:xfrm>
            <a:off x="3468404" y="254000"/>
            <a:ext cx="4469259" cy="5705269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ysClr val="windowText" lastClr="000000"/>
                </a:solidFill>
              </a:rPr>
              <a:t>TO EXPRESS</a:t>
            </a:r>
          </a:p>
          <a:p>
            <a:pPr algn="ctr"/>
            <a:endParaRPr lang="en-GB" b="1" dirty="0">
              <a:solidFill>
                <a:sysClr val="windowText" lastClr="000000"/>
              </a:solidFill>
            </a:endParaRPr>
          </a:p>
          <a:p>
            <a:pPr algn="ctr"/>
            <a:endParaRPr lang="en-GB" sz="44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GB" sz="4400" b="1" dirty="0">
                <a:solidFill>
                  <a:sysClr val="windowText" lastClr="000000"/>
                </a:solidFill>
              </a:rPr>
              <a:t>TO TELL</a:t>
            </a:r>
          </a:p>
          <a:p>
            <a:pPr algn="ctr"/>
            <a:endParaRPr lang="en-GB" sz="4400" b="1" dirty="0">
              <a:solidFill>
                <a:sysClr val="windowText" lastClr="000000"/>
              </a:solidFill>
            </a:endParaRPr>
          </a:p>
          <a:p>
            <a:pPr algn="ctr"/>
            <a:endParaRPr lang="en-GB" b="1" dirty="0">
              <a:solidFill>
                <a:sysClr val="windowText" lastClr="000000"/>
              </a:solidFill>
            </a:endParaRPr>
          </a:p>
          <a:p>
            <a:pPr algn="ctr"/>
            <a:r>
              <a:rPr lang="en-GB" sz="4400" b="1" dirty="0">
                <a:solidFill>
                  <a:sysClr val="windowText" lastClr="000000"/>
                </a:solidFill>
              </a:rPr>
              <a:t>TO INFORM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32272">
            <a:off x="85961" y="-66043"/>
            <a:ext cx="3736062" cy="235536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62125" y="6382351"/>
            <a:ext cx="283540" cy="3193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BEFORE- YO2017-01-06-18-35-20-709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54603" y="6249658"/>
            <a:ext cx="452084" cy="452084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162125" y="2174136"/>
            <a:ext cx="217714" cy="322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10067002" y="5970720"/>
            <a:ext cx="847493" cy="7040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17794" y="6249658"/>
            <a:ext cx="6269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STOP THE VIDEO WHILE YOU CHECK</a:t>
            </a:r>
          </a:p>
        </p:txBody>
      </p:sp>
      <p:sp>
        <p:nvSpPr>
          <p:cNvPr id="20" name="Left Arrow Callout 19"/>
          <p:cNvSpPr/>
          <p:nvPr/>
        </p:nvSpPr>
        <p:spPr>
          <a:xfrm>
            <a:off x="7417303" y="862378"/>
            <a:ext cx="3988765" cy="1528154"/>
          </a:xfrm>
          <a:prstGeom prst="leftArrowCallout">
            <a:avLst/>
          </a:prstGeom>
          <a:ln w="28575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3200" b="1" ker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>
                  <a:glow rad="698500">
                    <a:srgbClr val="FFC000">
                      <a:satMod val="175000"/>
                    </a:srgbClr>
                  </a:glow>
                </a:effectLst>
              </a:rPr>
              <a:t>SPEAK A THOUGHT OR FEELING</a:t>
            </a:r>
            <a:endParaRPr kumimoji="0" lang="en-GB" sz="3200" b="1" i="0" u="none" strike="noStrike" kern="0" cap="none" spc="0" normalizeH="0" baseline="0" noProof="0" dirty="0">
              <a:ln>
                <a:solidFill>
                  <a:prstClr val="black"/>
                </a:solidFill>
              </a:ln>
              <a:solidFill>
                <a:sysClr val="windowText" lastClr="000000"/>
              </a:solidFill>
              <a:effectLst>
                <a:glow rad="698500">
                  <a:srgbClr val="FFC000">
                    <a:satMod val="175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Left Arrow Callout 19"/>
          <p:cNvSpPr/>
          <p:nvPr/>
        </p:nvSpPr>
        <p:spPr>
          <a:xfrm>
            <a:off x="7275288" y="4098899"/>
            <a:ext cx="3988765" cy="1528154"/>
          </a:xfrm>
          <a:prstGeom prst="leftArrowCallout">
            <a:avLst/>
          </a:prstGeom>
          <a:ln w="28575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3200" b="1" ker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>
                  <a:glow rad="698500">
                    <a:srgbClr val="FFC000">
                      <a:satMod val="175000"/>
                    </a:srgbClr>
                  </a:glow>
                </a:effectLst>
              </a:rPr>
              <a:t>FACTUAL  NEUTRAL  FORMAL</a:t>
            </a:r>
            <a:endParaRPr kumimoji="0" lang="en-GB" sz="3200" b="1" i="0" u="none" strike="noStrike" kern="0" cap="none" spc="0" normalizeH="0" baseline="0" noProof="0" dirty="0">
              <a:ln>
                <a:solidFill>
                  <a:prstClr val="black"/>
                </a:solidFill>
              </a:ln>
              <a:solidFill>
                <a:sysClr val="windowText" lastClr="000000"/>
              </a:solidFill>
              <a:effectLst>
                <a:glow rad="698500">
                  <a:srgbClr val="FFC000">
                    <a:satMod val="175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082778">
            <a:off x="28894" y="2528061"/>
            <a:ext cx="4280777" cy="3972024"/>
          </a:xfrm>
          <a:prstGeom prst="rect">
            <a:avLst/>
          </a:prstGeom>
        </p:spPr>
      </p:pic>
      <p:sp>
        <p:nvSpPr>
          <p:cNvPr id="18" name="Left Arrow Callout 19"/>
          <p:cNvSpPr/>
          <p:nvPr/>
        </p:nvSpPr>
        <p:spPr>
          <a:xfrm>
            <a:off x="6778805" y="2530480"/>
            <a:ext cx="4981732" cy="1387357"/>
          </a:xfrm>
          <a:prstGeom prst="leftArrowCallout">
            <a:avLst>
              <a:gd name="adj1" fmla="val 25000"/>
              <a:gd name="adj2" fmla="val 29274"/>
              <a:gd name="adj3" fmla="val 30129"/>
              <a:gd name="adj4" fmla="val 64977"/>
            </a:avLst>
          </a:prstGeom>
          <a:ln w="28575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3200" b="1" ker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>
                  <a:glow rad="533400">
                    <a:srgbClr val="FFC000">
                      <a:satMod val="175000"/>
                    </a:srgbClr>
                  </a:glow>
                </a:effectLst>
              </a:rPr>
              <a:t>PERSONAL DIRECT PRIVATE</a:t>
            </a:r>
            <a:endParaRPr kumimoji="0" lang="en-GB" sz="3200" b="1" i="0" u="none" strike="noStrike" kern="0" cap="none" spc="0" normalizeH="0" baseline="0" noProof="0" dirty="0">
              <a:ln>
                <a:solidFill>
                  <a:prstClr val="black"/>
                </a:solidFill>
              </a:ln>
              <a:solidFill>
                <a:sysClr val="windowText" lastClr="000000"/>
              </a:solidFill>
              <a:effectLst>
                <a:glow rad="533400">
                  <a:srgbClr val="FFC000">
                    <a:satMod val="175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46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5568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5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23" grpId="0" animBg="1"/>
      <p:bldP spid="2" grpId="0"/>
      <p:bldP spid="20" grpId="0" animBg="1"/>
      <p:bldP spid="1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11EC2A-EE32-44BF-9EEC-C690D9AFF8F8}"/>
              </a:ext>
            </a:extLst>
          </p:cNvPr>
          <p:cNvSpPr/>
          <p:nvPr/>
        </p:nvSpPr>
        <p:spPr>
          <a:xfrm>
            <a:off x="1271631" y="479931"/>
            <a:ext cx="913910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SOME WAYS WE COMMUNICATE</a:t>
            </a:r>
          </a:p>
          <a:p>
            <a:endParaRPr lang="en-GB" sz="2400" b="1" dirty="0"/>
          </a:p>
          <a:p>
            <a:r>
              <a:rPr lang="en-GB" sz="2400" b="1" dirty="0"/>
              <a:t>EXPRESS =   SPEAK A THOUGHT OR FEELING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TELL = PERSONAL DIRECT PRIVATE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1200" b="1" dirty="0"/>
          </a:p>
          <a:p>
            <a:endParaRPr lang="en-GB" sz="2400" b="1" dirty="0"/>
          </a:p>
          <a:p>
            <a:r>
              <a:rPr lang="en-GB" sz="2400" b="1" dirty="0"/>
              <a:t>INFORM = FACTUAL  NEUTRAL  FORMAL</a:t>
            </a:r>
          </a:p>
          <a:p>
            <a:endParaRPr lang="en-GB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BAD201-498A-4EBA-9853-EB3D8589D8F9}"/>
              </a:ext>
            </a:extLst>
          </p:cNvPr>
          <p:cNvSpPr txBox="1"/>
          <p:nvPr/>
        </p:nvSpPr>
        <p:spPr>
          <a:xfrm>
            <a:off x="1208883" y="1799876"/>
            <a:ext cx="9774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5"/>
                </a:solidFill>
              </a:rPr>
              <a:t>I </a:t>
            </a:r>
            <a:r>
              <a:rPr lang="en-GB" sz="4000" b="1" dirty="0"/>
              <a:t>SAY</a:t>
            </a:r>
            <a:r>
              <a:rPr lang="en-GB" sz="3600" b="1" dirty="0">
                <a:solidFill>
                  <a:schemeClr val="accent5"/>
                </a:solidFill>
              </a:rPr>
              <a:t> WORKING AT WEEKENDS IS AWFUL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5C8C60-B615-4CF8-8CF9-933276D5D55C}"/>
              </a:ext>
            </a:extLst>
          </p:cNvPr>
          <p:cNvSpPr txBox="1"/>
          <p:nvPr/>
        </p:nvSpPr>
        <p:spPr>
          <a:xfrm>
            <a:off x="1905493" y="3235027"/>
            <a:ext cx="82202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5"/>
                </a:solidFill>
              </a:rPr>
              <a:t>I MUST </a:t>
            </a:r>
            <a:r>
              <a:rPr lang="en-GB" sz="4000" b="1" dirty="0"/>
              <a:t>TELL</a:t>
            </a:r>
            <a:r>
              <a:rPr lang="en-GB" sz="3600" b="1" dirty="0">
                <a:solidFill>
                  <a:schemeClr val="accent5"/>
                </a:solidFill>
              </a:rPr>
              <a:t> MY CLOSE FRIENDS </a:t>
            </a:r>
          </a:p>
          <a:p>
            <a:pPr algn="ctr"/>
            <a:r>
              <a:rPr lang="en-GB" sz="3600" b="1" dirty="0">
                <a:solidFill>
                  <a:schemeClr val="accent5"/>
                </a:solidFill>
              </a:rPr>
              <a:t>ABOUT MY ADVENTURE IN NEW ZEALAND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2500-AB33-45D7-910F-2CEA9AD71D3A}"/>
              </a:ext>
            </a:extLst>
          </p:cNvPr>
          <p:cNvSpPr txBox="1"/>
          <p:nvPr/>
        </p:nvSpPr>
        <p:spPr>
          <a:xfrm>
            <a:off x="2288397" y="5340968"/>
            <a:ext cx="7615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5"/>
                </a:solidFill>
              </a:rPr>
              <a:t>YOU SHOULD </a:t>
            </a:r>
            <a:r>
              <a:rPr lang="en-GB" sz="4000" b="1" dirty="0"/>
              <a:t>INFORM</a:t>
            </a:r>
            <a:r>
              <a:rPr lang="en-GB" sz="4000" b="1" dirty="0">
                <a:solidFill>
                  <a:schemeClr val="accent5"/>
                </a:solidFill>
              </a:rPr>
              <a:t> </a:t>
            </a:r>
            <a:r>
              <a:rPr lang="en-GB" sz="3600" b="1" dirty="0">
                <a:solidFill>
                  <a:schemeClr val="accent5"/>
                </a:solidFill>
              </a:rPr>
              <a:t>YOUR DOCTOR OF CHANGES IN YOUR HEALTH </a:t>
            </a:r>
          </a:p>
        </p:txBody>
      </p:sp>
    </p:spTree>
    <p:extLst>
      <p:ext uri="{BB962C8B-B14F-4D97-AF65-F5344CB8AC3E}">
        <p14:creationId xmlns:p14="http://schemas.microsoft.com/office/powerpoint/2010/main" val="13762784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85</Words>
  <Application>Microsoft Office PowerPoint</Application>
  <PresentationFormat>Widescreen</PresentationFormat>
  <Paragraphs>32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10</cp:revision>
  <dcterms:created xsi:type="dcterms:W3CDTF">2017-09-24T19:17:28Z</dcterms:created>
  <dcterms:modified xsi:type="dcterms:W3CDTF">2018-10-09T12:50:54Z</dcterms:modified>
</cp:coreProperties>
</file>