
<file path=[Content_Types].xml><?xml version="1.0" encoding="utf-8"?>
<Types xmlns="http://schemas.openxmlformats.org/package/2006/content-types">
  <Default Extension="gif" ContentType="image/gif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8"/>
  </p:notesMasterIdLst>
  <p:sldIdLst>
    <p:sldId id="295" r:id="rId4"/>
    <p:sldId id="271" r:id="rId5"/>
    <p:sldId id="270" r:id="rId6"/>
    <p:sldId id="274" r:id="rId7"/>
    <p:sldId id="269" r:id="rId8"/>
    <p:sldId id="359" r:id="rId9"/>
    <p:sldId id="287" r:id="rId10"/>
    <p:sldId id="360" r:id="rId11"/>
    <p:sldId id="291" r:id="rId12"/>
    <p:sldId id="358" r:id="rId13"/>
    <p:sldId id="361" r:id="rId14"/>
    <p:sldId id="362" r:id="rId15"/>
    <p:sldId id="313" r:id="rId16"/>
    <p:sldId id="301" r:id="rId17"/>
    <p:sldId id="304" r:id="rId18"/>
    <p:sldId id="290" r:id="rId19"/>
    <p:sldId id="309" r:id="rId20"/>
    <p:sldId id="289" r:id="rId21"/>
    <p:sldId id="293" r:id="rId22"/>
    <p:sldId id="294" r:id="rId23"/>
    <p:sldId id="280" r:id="rId24"/>
    <p:sldId id="273" r:id="rId25"/>
    <p:sldId id="265" r:id="rId26"/>
    <p:sldId id="285" r:id="rId27"/>
    <p:sldId id="286" r:id="rId28"/>
    <p:sldId id="292" r:id="rId29"/>
    <p:sldId id="281" r:id="rId30"/>
    <p:sldId id="282" r:id="rId31"/>
    <p:sldId id="364" r:id="rId32"/>
    <p:sldId id="365" r:id="rId33"/>
    <p:sldId id="256" r:id="rId34"/>
    <p:sldId id="267" r:id="rId35"/>
    <p:sldId id="275" r:id="rId36"/>
    <p:sldId id="288" r:id="rId37"/>
    <p:sldId id="283" r:id="rId38"/>
    <p:sldId id="284" r:id="rId39"/>
    <p:sldId id="296" r:id="rId40"/>
    <p:sldId id="297" r:id="rId41"/>
    <p:sldId id="298" r:id="rId42"/>
    <p:sldId id="363" r:id="rId43"/>
    <p:sldId id="310" r:id="rId44"/>
    <p:sldId id="299" r:id="rId45"/>
    <p:sldId id="300" r:id="rId46"/>
    <p:sldId id="25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614EC-C566-4EDB-9488-C14918CED5E1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3D08F-DF27-48C8-BB89-56E02355E5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49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14B4-AD81-485C-97F5-9D8818B89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573F1-DC0E-4FE5-B2AA-21065C81F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6D3D6-ED26-49DD-B603-772E56383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7B5D9-9FC9-4A80-BC7A-1A5DA96A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E287C-200A-4C9A-AFAB-E6B4DFD4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35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9FAF-478D-45EC-9946-21CC400E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46A0A-F957-47CC-AFED-FEB718823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E6E9E-5A14-4515-B45F-BA79DFD7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12118-181D-4951-9DDA-EFD1E054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B78E2-4403-44E7-9626-EE0A2C44E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3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3E992-0AFB-4E80-AAA9-2193BBCE17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18E73-5701-4690-9FAA-E7E3D8006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98AA7-6E25-4FFD-9EF3-1C9AED24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7DC35-AFE4-4ECB-BC2A-50F6CBF1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96A1D-22EE-4938-B671-85AE2281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84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7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2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20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312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1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24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00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826D-DE38-4483-B569-69985EDF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ABA52-179C-411E-B85B-F78B946E0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9602-D9F1-412C-9061-9CDA2E2C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FAA09-25D1-4F1D-8FDD-ACAC32EB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63822-1C0E-4562-BC55-9D7F39CF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489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48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017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864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405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714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724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67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82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35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B641-C1D1-4273-A60F-907BF3DC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66285-6A4D-4DD2-9324-CAFB45F95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DECAA-4B99-4C95-88C3-A0A8E09D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0112B-5CDF-4A0D-917D-638A0313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CED62-A05B-4865-8DD2-7BA474DE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69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787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214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499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46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A4A1D-464C-4098-9CF2-3D691B3C5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ECAFE-2686-40B0-8330-BA65AB948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FFBA5-E75B-41E9-8296-AF63A2118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A440D-CDEF-48F9-8F87-5E059305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A928A-41B3-4077-8D1F-F1B92D48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53865-AD8A-4E28-8883-0E39CEB6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39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8C75-293A-4C47-A7EB-E943BCCB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9815B-F85F-43A0-A428-559A4DA67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1070A-8EC9-4A72-AA61-1BB17D230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2A298-BC36-42B7-9770-0BB2C58DB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92867-7E11-4B57-8B11-D8A51BA56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F1BC97-7EB0-4454-9D4E-1E950CE3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4E952-5E4A-4321-97B4-06DC513C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1F155-18C3-4B4B-A409-0D89229A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190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C95D-3735-4AF3-BB7F-B284A4716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BDFCD-F746-41E4-8095-85979AAB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05977-60A3-4921-ABD5-1B220981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B32C06-273E-4D93-B82E-3B63CD0F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08089-942E-49B5-BF4A-84F542BD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5B635-9641-4609-AC63-E8D8EB1F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81CF7-5F4F-40B3-A73B-9A3ADEE3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0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BA56-6BB2-438E-B09B-25AFBAD7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268A5-2AD7-4FBD-BB91-822E66AC2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9697-E9A0-4982-8C05-7D6783D6E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D8ADF-3A92-44A9-A126-47B429F8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B43F9-A21B-4849-9486-0C66147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B6704-DCDB-46A9-AE34-6FC83578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5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FA68-99D4-44D3-BD23-A7F4D2D5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83D81F-C46F-49C4-B3B9-7E24D0721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133A0-A7EB-4C2B-9930-94FCCF0F8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CC489-B9AC-4037-A1F8-654F652C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0E9C0-84C8-4B50-BC70-D7729A10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CFF5B-05D8-48FE-B7D7-D28A2B75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01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26B90-1137-4F4E-87EB-20FC5639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743EF-D591-4B0A-AE54-AA2685735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A5CC3-7D47-4DD4-BAD2-18FF6AFDD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08E30-7620-4C67-A0D3-838B5CBD781C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10710-5C00-48E0-A788-BE246C164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F80E1-AF34-4290-AEF0-951F51E1E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AFBFF-F01C-4B79-BCE4-4D12E650E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2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0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22/10/2023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32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1.xml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4.xml"/><Relationship Id="rId25" Type="http://schemas.microsoft.com/office/2007/relationships/hdphoto" Target="../media/hdphoto3.wdp"/><Relationship Id="rId2" Type="http://schemas.microsoft.com/office/2007/relationships/media" Target="../media/media2.m4a"/><Relationship Id="rId16" Type="http://schemas.openxmlformats.org/officeDocument/2006/relationships/audio" Target="../media/media9.mp3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hdphoto" Target="../media/hdphoto2.wdp"/><Relationship Id="rId10" Type="http://schemas.openxmlformats.org/officeDocument/2006/relationships/audio" Target="../media/media6.mp3"/><Relationship Id="rId19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C6F78D8-8AA3-4BDA-8A14-979AF7B3F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" end="43269"/>
                </p14:media>
              </p:ext>
            </p:extLst>
          </p:nvPr>
        </p:nvPicPr>
        <p:blipFill rotWithShape="1">
          <a:blip r:embed="rId4">
            <a:lum bright="28000" contrast="13000"/>
          </a:blip>
          <a:srcRect l="18041" t="2837" r="15291" b="-2837"/>
          <a:stretch>
            <a:fillRect/>
          </a:stretch>
        </p:blipFill>
        <p:spPr>
          <a:xfrm>
            <a:off x="6443330" y="1402237"/>
            <a:ext cx="4804181" cy="4053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E39D9A-68D1-4CBA-9DB9-CAB61206833C}"/>
              </a:ext>
            </a:extLst>
          </p:cNvPr>
          <p:cNvSpPr/>
          <p:nvPr/>
        </p:nvSpPr>
        <p:spPr>
          <a:xfrm>
            <a:off x="1909665" y="1843950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4000" b="1" dirty="0">
                <a:solidFill>
                  <a:prstClr val="black"/>
                </a:solidFill>
              </a:rPr>
              <a:t>WHEN A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MAIN VERB </a:t>
            </a:r>
            <a:r>
              <a:rPr lang="en-GB" sz="4000" b="1" dirty="0">
                <a:solidFill>
                  <a:prstClr val="black"/>
                </a:solidFill>
              </a:rPr>
              <a:t>IS USED WITH A</a:t>
            </a:r>
          </a:p>
          <a:p>
            <a:pPr lvl="0" algn="ctr"/>
            <a:r>
              <a:rPr lang="en-GB" sz="4000" b="1" dirty="0">
                <a:solidFill>
                  <a:prstClr val="black"/>
                </a:solidFill>
              </a:rPr>
              <a:t>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PREPOSITION</a:t>
            </a:r>
            <a:r>
              <a:rPr lang="en-GB" sz="40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GB" sz="4000" b="1" dirty="0">
                <a:solidFill>
                  <a:prstClr val="black"/>
                </a:solidFill>
              </a:rPr>
              <a:t>THIS IS A </a:t>
            </a:r>
          </a:p>
          <a:p>
            <a:pPr lvl="0"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PHRASAL VERB</a:t>
            </a:r>
          </a:p>
        </p:txBody>
      </p:sp>
    </p:spTree>
    <p:extLst>
      <p:ext uri="{BB962C8B-B14F-4D97-AF65-F5344CB8AC3E}">
        <p14:creationId xmlns:p14="http://schemas.microsoft.com/office/powerpoint/2010/main" val="307781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8747" y="3416767"/>
            <a:ext cx="9524698" cy="20159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473821" y="1185862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911288" y="1049581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1183089" y="69537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987729" y="145177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1112071" y="213189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1335489" y="84777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1140129" y="160417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1264471" y="228429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487889" y="100017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1292529" y="175657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1416871" y="243669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640289" y="115257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1444929" y="190897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1425690" y="246186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534035" y="5221858"/>
            <a:ext cx="1014122" cy="105197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9858" y="2090576"/>
            <a:ext cx="39555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334" y="1620142"/>
            <a:ext cx="2701115" cy="1407902"/>
          </a:xfrm>
          <a:prstGeom prst="rect">
            <a:avLst/>
          </a:prstGeom>
        </p:spPr>
      </p:pic>
      <p:pic>
        <p:nvPicPr>
          <p:cNvPr id="26" name="girlzvoice1">
            <a:hlinkClick r:id="" action="ppaction://media"/>
            <a:extLst>
              <a:ext uri="{FF2B5EF4-FFF2-40B4-BE49-F238E27FC236}">
                <a16:creationId xmlns:a16="http://schemas.microsoft.com/office/drawing/2014/main" id="{5F43F347-00F9-4BEB-A985-8658F35A77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56720" y="1412195"/>
            <a:ext cx="609600" cy="609600"/>
          </a:xfrm>
          <a:prstGeom prst="rect">
            <a:avLst/>
          </a:prstGeom>
        </p:spPr>
      </p:pic>
      <p:pic>
        <p:nvPicPr>
          <p:cNvPr id="27" name="manzvoice1">
            <a:hlinkClick r:id="" action="ppaction://media"/>
            <a:extLst>
              <a:ext uri="{FF2B5EF4-FFF2-40B4-BE49-F238E27FC236}">
                <a16:creationId xmlns:a16="http://schemas.microsoft.com/office/drawing/2014/main" id="{EF44FCAB-8EE4-4CBB-A4B9-82D7D3DEE7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31920" y="1412195"/>
            <a:ext cx="609600" cy="609600"/>
          </a:xfrm>
          <a:prstGeom prst="rect">
            <a:avLst/>
          </a:prstGeom>
        </p:spPr>
      </p:pic>
      <p:pic>
        <p:nvPicPr>
          <p:cNvPr id="28" name="girlzvoice2">
            <a:hlinkClick r:id="" action="ppaction://media"/>
            <a:extLst>
              <a:ext uri="{FF2B5EF4-FFF2-40B4-BE49-F238E27FC236}">
                <a16:creationId xmlns:a16="http://schemas.microsoft.com/office/drawing/2014/main" id="{6CA4096A-F04A-4497-8742-38DEB62CDA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056720" y="2794681"/>
            <a:ext cx="609600" cy="609600"/>
          </a:xfrm>
          <a:prstGeom prst="rect">
            <a:avLst/>
          </a:prstGeom>
        </p:spPr>
      </p:pic>
      <p:pic>
        <p:nvPicPr>
          <p:cNvPr id="29" name="manzvoice2">
            <a:hlinkClick r:id="" action="ppaction://media"/>
            <a:extLst>
              <a:ext uri="{FF2B5EF4-FFF2-40B4-BE49-F238E27FC236}">
                <a16:creationId xmlns:a16="http://schemas.microsoft.com/office/drawing/2014/main" id="{9C7C6489-7FF1-47EA-AD57-43BB997CFA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8321" y="2674938"/>
            <a:ext cx="609600" cy="609600"/>
          </a:xfrm>
          <a:prstGeom prst="rect">
            <a:avLst/>
          </a:prstGeom>
        </p:spPr>
      </p:pic>
      <p:pic>
        <p:nvPicPr>
          <p:cNvPr id="30" name="girlz voice3">
            <a:hlinkClick r:id="" action="ppaction://media"/>
            <a:extLst>
              <a:ext uri="{FF2B5EF4-FFF2-40B4-BE49-F238E27FC236}">
                <a16:creationId xmlns:a16="http://schemas.microsoft.com/office/drawing/2014/main" id="{7C7D7604-695E-4FFF-BEB9-29BC6398FF1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61520" y="3938814"/>
            <a:ext cx="609600" cy="609600"/>
          </a:xfrm>
          <a:prstGeom prst="rect">
            <a:avLst/>
          </a:prstGeom>
        </p:spPr>
      </p:pic>
      <p:pic>
        <p:nvPicPr>
          <p:cNvPr id="31" name="manzvoice3">
            <a:hlinkClick r:id="" action="ppaction://media"/>
            <a:extLst>
              <a:ext uri="{FF2B5EF4-FFF2-40B4-BE49-F238E27FC236}">
                <a16:creationId xmlns:a16="http://schemas.microsoft.com/office/drawing/2014/main" id="{6AAF4E97-4999-4834-AFFE-D5B656FEBE6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62588" y="3938814"/>
            <a:ext cx="609600" cy="609600"/>
          </a:xfrm>
          <a:prstGeom prst="rect">
            <a:avLst/>
          </a:prstGeom>
        </p:spPr>
      </p:pic>
      <p:pic>
        <p:nvPicPr>
          <p:cNvPr id="32" name="girlzvoice4">
            <a:hlinkClick r:id="" action="ppaction://media"/>
            <a:extLst>
              <a:ext uri="{FF2B5EF4-FFF2-40B4-BE49-F238E27FC236}">
                <a16:creationId xmlns:a16="http://schemas.microsoft.com/office/drawing/2014/main" id="{BADEE4F8-7B7D-479A-9FE6-EE205A9CB63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65218" y="4016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25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6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0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38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8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415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470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2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0" nodeType="withEffect" nodePh="1">
                                  <p:stCondLst>
                                    <p:cond delay="9000"/>
                                  </p:stCondLst>
                                  <p:endCondLst>
                                    <p:cond evt="begin" delay="0">
                                      <p:tn val="25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 showWhenStopped="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 showWhenStopped="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 showWhenStopped="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/>
      <p:bldP spid="45" grpId="0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3" grpId="0"/>
      <p:bldP spid="5" grpId="0" animBg="1"/>
      <p:bldP spid="2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14D1CAF-720E-404D-A631-AE077874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3631" y="1693547"/>
            <a:ext cx="5774900" cy="3139608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CF0E4754-6A37-4044-B71C-C44F2601A3F7}"/>
              </a:ext>
            </a:extLst>
          </p:cNvPr>
          <p:cNvSpPr/>
          <p:nvPr/>
        </p:nvSpPr>
        <p:spPr>
          <a:xfrm>
            <a:off x="1081076" y="395516"/>
            <a:ext cx="4426369" cy="1560285"/>
          </a:xfrm>
          <a:prstGeom prst="wedgeEllipseCallout">
            <a:avLst>
              <a:gd name="adj1" fmla="val 32102"/>
              <a:gd name="adj2" fmla="val 66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effectLst>
                <a:glow rad="368300">
                  <a:schemeClr val="bg1"/>
                </a:glow>
              </a:effectLst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A103B48-3CFD-450E-8F46-FD72C71C99AA}"/>
              </a:ext>
            </a:extLst>
          </p:cNvPr>
          <p:cNvSpPr/>
          <p:nvPr/>
        </p:nvSpPr>
        <p:spPr>
          <a:xfrm>
            <a:off x="1110915" y="2003050"/>
            <a:ext cx="2942854" cy="2064698"/>
          </a:xfrm>
          <a:prstGeom prst="wedgeEllipseCallout">
            <a:avLst>
              <a:gd name="adj1" fmla="val 69269"/>
              <a:gd name="adj2" fmla="val -156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8AA828E-08E7-481B-9943-8986558F1ED8}"/>
              </a:ext>
            </a:extLst>
          </p:cNvPr>
          <p:cNvSpPr/>
          <p:nvPr/>
        </p:nvSpPr>
        <p:spPr>
          <a:xfrm>
            <a:off x="550887" y="4114997"/>
            <a:ext cx="3365611" cy="2347487"/>
          </a:xfrm>
          <a:prstGeom prst="wedgeEllipseCallout">
            <a:avLst>
              <a:gd name="adj1" fmla="val 57107"/>
              <a:gd name="adj2" fmla="val -74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270F4F3-DE82-4ED6-9FA5-E20333CFF047}"/>
              </a:ext>
            </a:extLst>
          </p:cNvPr>
          <p:cNvSpPr/>
          <p:nvPr/>
        </p:nvSpPr>
        <p:spPr>
          <a:xfrm>
            <a:off x="4105045" y="4530963"/>
            <a:ext cx="3566231" cy="1938992"/>
          </a:xfrm>
          <a:prstGeom prst="wedgeEllipseCallout">
            <a:avLst>
              <a:gd name="adj1" fmla="val -33275"/>
              <a:gd name="adj2" fmla="val -8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7852EED-97B8-471E-89FF-BBF654BBCD81}"/>
              </a:ext>
            </a:extLst>
          </p:cNvPr>
          <p:cNvSpPr/>
          <p:nvPr/>
        </p:nvSpPr>
        <p:spPr>
          <a:xfrm>
            <a:off x="7620000" y="390008"/>
            <a:ext cx="3459480" cy="2176194"/>
          </a:xfrm>
          <a:prstGeom prst="wedgeEllipseCallout">
            <a:avLst>
              <a:gd name="adj1" fmla="val -59470"/>
              <a:gd name="adj2" fmla="val 522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573E5A6-AD0A-4476-B517-B18DF1CA8DFF}"/>
              </a:ext>
            </a:extLst>
          </p:cNvPr>
          <p:cNvSpPr/>
          <p:nvPr/>
        </p:nvSpPr>
        <p:spPr>
          <a:xfrm>
            <a:off x="8275502" y="2656225"/>
            <a:ext cx="2805583" cy="2196278"/>
          </a:xfrm>
          <a:prstGeom prst="wedgeEllipseCallout">
            <a:avLst>
              <a:gd name="adj1" fmla="val -81184"/>
              <a:gd name="adj2" fmla="val -44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837EA84-1B35-482E-8D93-DA87B3E7C1B7}"/>
              </a:ext>
            </a:extLst>
          </p:cNvPr>
          <p:cNvSpPr/>
          <p:nvPr/>
        </p:nvSpPr>
        <p:spPr>
          <a:xfrm>
            <a:off x="7615474" y="4892399"/>
            <a:ext cx="3922320" cy="1873239"/>
          </a:xfrm>
          <a:prstGeom prst="wedgeEllipseCallout">
            <a:avLst>
              <a:gd name="adj1" fmla="val -40715"/>
              <a:gd name="adj2" fmla="val -81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6C2DA0-B17E-4E98-9906-A006E9A526F5}"/>
              </a:ext>
            </a:extLst>
          </p:cNvPr>
          <p:cNvSpPr/>
          <p:nvPr/>
        </p:nvSpPr>
        <p:spPr>
          <a:xfrm>
            <a:off x="1564520" y="465861"/>
            <a:ext cx="3459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SOON WE WILL </a:t>
            </a:r>
          </a:p>
          <a:p>
            <a:pPr algn="ctr"/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431800">
                    <a:schemeClr val="bg1"/>
                  </a:glow>
                </a:effectLst>
              </a:rPr>
              <a:t>GET UP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EARLY IN THE MORNINGS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1295C2-1EDA-404A-889C-12F704C9E883}"/>
              </a:ext>
            </a:extLst>
          </p:cNvPr>
          <p:cNvSpPr/>
          <p:nvPr/>
        </p:nvSpPr>
        <p:spPr>
          <a:xfrm>
            <a:off x="8130093" y="390008"/>
            <a:ext cx="2439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</a:rPr>
              <a:t>YES </a:t>
            </a:r>
          </a:p>
          <a:p>
            <a:pPr lvl="0" algn="ctr"/>
            <a:r>
              <a:rPr lang="en-GB" sz="2400" b="1" dirty="0">
                <a:solidFill>
                  <a:schemeClr val="bg1"/>
                </a:solidFill>
              </a:rPr>
              <a:t>WE ARE GOING TO </a:t>
            </a:r>
          </a:p>
          <a:p>
            <a:pPr lvl="0" algn="ctr"/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79400">
                    <a:schemeClr val="bg1"/>
                  </a:glow>
                </a:effectLst>
              </a:rPr>
              <a:t>DO UP </a:t>
            </a:r>
          </a:p>
          <a:p>
            <a:pPr lvl="0" algn="ctr"/>
            <a:r>
              <a:rPr lang="en-GB" sz="2400" b="1" dirty="0">
                <a:solidFill>
                  <a:schemeClr val="bg1"/>
                </a:solidFill>
              </a:rPr>
              <a:t>OUR OLD HOUSE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BA8BBC-935A-483E-B5AB-2944BF031AE7}"/>
              </a:ext>
            </a:extLst>
          </p:cNvPr>
          <p:cNvSpPr/>
          <p:nvPr/>
        </p:nvSpPr>
        <p:spPr>
          <a:xfrm>
            <a:off x="1165115" y="2099178"/>
            <a:ext cx="2852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solidFill>
                  <a:schemeClr val="bg1"/>
                </a:solidFill>
              </a:rPr>
              <a:t>I HAVE </a:t>
            </a:r>
          </a:p>
          <a:p>
            <a:pPr lvl="0" algn="ctr"/>
            <a:r>
              <a:rPr lang="en-GB" sz="2400" b="1" dirty="0">
                <a:solidFill>
                  <a:schemeClr val="bg1"/>
                </a:solidFill>
              </a:rPr>
              <a:t>A LOT OF THINGS TO</a:t>
            </a:r>
            <a:r>
              <a:rPr lang="en-GB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GB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368300">
                    <a:schemeClr val="bg1"/>
                  </a:glow>
                </a:effectLst>
              </a:rPr>
              <a:t> </a:t>
            </a:r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368300">
                    <a:schemeClr val="bg1"/>
                  </a:glow>
                </a:effectLst>
              </a:rPr>
              <a:t>PUT AWAY </a:t>
            </a:r>
          </a:p>
          <a:p>
            <a:pPr lvl="0" algn="ctr"/>
            <a:r>
              <a:rPr lang="en-GB" sz="2400" b="1" dirty="0">
                <a:solidFill>
                  <a:schemeClr val="bg1"/>
                </a:solidFill>
              </a:rPr>
              <a:t>IN THE STORE FIRST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2BF408-332A-4B4E-B312-5B7CC19640FB}"/>
              </a:ext>
            </a:extLst>
          </p:cNvPr>
          <p:cNvSpPr/>
          <p:nvPr/>
        </p:nvSpPr>
        <p:spPr>
          <a:xfrm>
            <a:off x="8285980" y="2969534"/>
            <a:ext cx="2645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CAN YOU </a:t>
            </a:r>
          </a:p>
          <a:p>
            <a:pPr algn="ctr"/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330200">
                    <a:schemeClr val="bg1"/>
                  </a:glow>
                </a:effectLst>
              </a:rPr>
              <a:t>GO ALONG </a:t>
            </a:r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>
                  <a:glow rad="330200">
                    <a:schemeClr val="bg1"/>
                  </a:glow>
                </a:effectLst>
              </a:rPr>
              <a:t>WITH</a:t>
            </a:r>
            <a:r>
              <a:rPr lang="en-GB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330200">
                    <a:schemeClr val="bg1"/>
                  </a:glow>
                </a:effectLst>
              </a:rPr>
              <a:t>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STARTING NEXT WEEK?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3FA67D-F6D5-4796-8C87-D8223FF2DFB2}"/>
              </a:ext>
            </a:extLst>
          </p:cNvPr>
          <p:cNvSpPr/>
          <p:nvPr/>
        </p:nvSpPr>
        <p:spPr>
          <a:xfrm>
            <a:off x="570073" y="4446681"/>
            <a:ext cx="32925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b="1" dirty="0">
                <a:solidFill>
                  <a:schemeClr val="bg1"/>
                </a:solidFill>
              </a:rPr>
              <a:t>WHAT DO YOU</a:t>
            </a:r>
          </a:p>
          <a:p>
            <a:pPr lvl="0" algn="ctr"/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342900">
                    <a:schemeClr val="bg1"/>
                  </a:glow>
                </a:effectLst>
              </a:rPr>
              <a:t>HAVE AGAINST</a:t>
            </a:r>
          </a:p>
          <a:p>
            <a:pPr lvl="0" algn="ctr"/>
            <a:r>
              <a:rPr lang="en-GB" sz="2800" b="1" dirty="0">
                <a:solidFill>
                  <a:schemeClr val="bg1"/>
                </a:solidFill>
              </a:rPr>
              <a:t>FINDING HELP </a:t>
            </a:r>
          </a:p>
          <a:p>
            <a:pPr lvl="0" algn="ctr"/>
            <a:r>
              <a:rPr lang="en-GB" sz="2800" b="1" dirty="0">
                <a:solidFill>
                  <a:schemeClr val="bg1"/>
                </a:solidFill>
              </a:rPr>
              <a:t>FOR THE WORK?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045231-B965-4A11-B154-327E498AB775}"/>
              </a:ext>
            </a:extLst>
          </p:cNvPr>
          <p:cNvSpPr/>
          <p:nvPr/>
        </p:nvSpPr>
        <p:spPr>
          <a:xfrm>
            <a:off x="8081309" y="4860512"/>
            <a:ext cx="3055302" cy="1809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b="1" dirty="0">
                <a:solidFill>
                  <a:schemeClr val="bg1"/>
                </a:solidFill>
              </a:rPr>
              <a:t>WE CAN </a:t>
            </a:r>
          </a:p>
          <a:p>
            <a:pPr lvl="0" algn="ctr"/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381000">
                    <a:schemeClr val="bg1"/>
                  </a:glow>
                </a:effectLst>
              </a:rPr>
              <a:t>MAKE UP</a:t>
            </a:r>
          </a:p>
          <a:p>
            <a:pPr lvl="0" algn="ctr"/>
            <a:r>
              <a:rPr lang="en-GB" sz="2800" b="1" dirty="0">
                <a:solidFill>
                  <a:schemeClr val="bg1"/>
                </a:solidFill>
              </a:rPr>
              <a:t>LOST TIME AT THE WEEKENDS MAYBE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74F3A0-65EE-4170-B250-49832C00455D}"/>
              </a:ext>
            </a:extLst>
          </p:cNvPr>
          <p:cNvSpPr/>
          <p:nvPr/>
        </p:nvSpPr>
        <p:spPr>
          <a:xfrm>
            <a:off x="4346795" y="4523492"/>
            <a:ext cx="29665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chemeClr val="bg1"/>
                </a:solidFill>
              </a:rPr>
              <a:t>LET’S HOPE </a:t>
            </a:r>
          </a:p>
          <a:p>
            <a:pPr lvl="0" algn="ctr">
              <a:defRPr/>
            </a:pPr>
            <a:r>
              <a:rPr lang="en-GB" sz="2400" b="1" dirty="0">
                <a:solidFill>
                  <a:schemeClr val="bg1"/>
                </a:solidFill>
              </a:rPr>
              <a:t>THE BUILDERS </a:t>
            </a:r>
          </a:p>
          <a:p>
            <a:pPr lvl="0" algn="ctr">
              <a:defRPr/>
            </a:pPr>
            <a:r>
              <a:rPr lang="en-GB" sz="2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66700">
                    <a:schemeClr val="bg1"/>
                  </a:glow>
                </a:effectLst>
              </a:rPr>
              <a:t>COME UP WITH </a:t>
            </a:r>
          </a:p>
          <a:p>
            <a:pPr lvl="0" algn="ctr">
              <a:defRPr/>
            </a:pPr>
            <a:r>
              <a:rPr lang="en-GB" sz="2400" b="1" dirty="0">
                <a:solidFill>
                  <a:schemeClr val="bg1"/>
                </a:solidFill>
              </a:rPr>
              <a:t>EFFECTIVE SOLUTIONS!</a:t>
            </a:r>
          </a:p>
        </p:txBody>
      </p:sp>
    </p:spTree>
    <p:extLst>
      <p:ext uri="{BB962C8B-B14F-4D97-AF65-F5344CB8AC3E}">
        <p14:creationId xmlns:p14="http://schemas.microsoft.com/office/powerpoint/2010/main" val="33779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22" grpId="1"/>
      <p:bldP spid="2" grpId="0"/>
      <p:bldP spid="2" grpId="1"/>
      <p:bldP spid="21" grpId="0"/>
      <p:bldP spid="21" grpId="1"/>
      <p:bldP spid="4" grpId="0"/>
      <p:bldP spid="4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88B818-0310-4697-AF08-4E1C54C4C274}"/>
              </a:ext>
            </a:extLst>
          </p:cNvPr>
          <p:cNvSpPr/>
          <p:nvPr/>
        </p:nvSpPr>
        <p:spPr>
          <a:xfrm>
            <a:off x="2502090" y="211320"/>
            <a:ext cx="8337756" cy="238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 w="5715" cap="flat" cmpd="sng" algn="ctr">
                  <a:solidFill>
                    <a:prstClr val="black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 w="5715" cap="flat" cmpd="sng" algn="ctr">
                  <a:solidFill>
                    <a:prstClr val="black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HERE ARE SOME EQUIVALENTS</a:t>
            </a:r>
            <a:endParaRPr kumimoji="0" lang="en-GB" sz="3200" b="0" i="0" u="none" strike="noStrike" kern="1200" cap="none" spc="0" normalizeH="0" baseline="0" noProof="0" dirty="0">
              <a:ln w="5715" cap="flat" cmpd="sng" algn="ctr">
                <a:solidFill>
                  <a:prstClr val="black"/>
                </a:solidFill>
                <a:prstDash val="solid"/>
                <a:miter lim="0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E90CA6-386A-4790-B5FC-66907D9BFD52}"/>
              </a:ext>
            </a:extLst>
          </p:cNvPr>
          <p:cNvSpPr/>
          <p:nvPr/>
        </p:nvSpPr>
        <p:spPr>
          <a:xfrm>
            <a:off x="7101670" y="2477799"/>
            <a:ext cx="1994090" cy="1779638"/>
          </a:xfrm>
          <a:prstGeom prst="wedgeEllipseCallout">
            <a:avLst>
              <a:gd name="adj1" fmla="val -12959"/>
              <a:gd name="adj2" fmla="val -66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9D57F-B7D0-4088-A60D-3AB851578B39}"/>
              </a:ext>
            </a:extLst>
          </p:cNvPr>
          <p:cNvSpPr/>
          <p:nvPr/>
        </p:nvSpPr>
        <p:spPr>
          <a:xfrm>
            <a:off x="1725640" y="2466609"/>
            <a:ext cx="1428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B7B43-C36B-46CA-9C9E-AAFC99467647}"/>
              </a:ext>
            </a:extLst>
          </p:cNvPr>
          <p:cNvSpPr/>
          <p:nvPr/>
        </p:nvSpPr>
        <p:spPr>
          <a:xfrm>
            <a:off x="1893955" y="3016764"/>
            <a:ext cx="1298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C14851-0B0E-4753-892D-FED9B332C9EE}"/>
              </a:ext>
            </a:extLst>
          </p:cNvPr>
          <p:cNvSpPr/>
          <p:nvPr/>
        </p:nvSpPr>
        <p:spPr>
          <a:xfrm>
            <a:off x="1609358" y="3533027"/>
            <a:ext cx="1980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AWAY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0352D-960E-45CB-A455-5C5217031DAF}"/>
              </a:ext>
            </a:extLst>
          </p:cNvPr>
          <p:cNvSpPr/>
          <p:nvPr/>
        </p:nvSpPr>
        <p:spPr>
          <a:xfrm>
            <a:off x="3021669" y="4176278"/>
            <a:ext cx="2040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ALONG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E57E89-FA7F-4A53-80B3-993509258F0C}"/>
              </a:ext>
            </a:extLst>
          </p:cNvPr>
          <p:cNvSpPr/>
          <p:nvPr/>
        </p:nvSpPr>
        <p:spPr>
          <a:xfrm>
            <a:off x="2502090" y="4750356"/>
            <a:ext cx="2733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AGAINST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70C4D-F84A-47F6-A996-E101102610ED}"/>
              </a:ext>
            </a:extLst>
          </p:cNvPr>
          <p:cNvSpPr/>
          <p:nvPr/>
        </p:nvSpPr>
        <p:spPr>
          <a:xfrm>
            <a:off x="3278107" y="5289385"/>
            <a:ext cx="1795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53FDDF-12C9-4481-BC73-72333116DB9A}"/>
              </a:ext>
            </a:extLst>
          </p:cNvPr>
          <p:cNvSpPr/>
          <p:nvPr/>
        </p:nvSpPr>
        <p:spPr>
          <a:xfrm>
            <a:off x="5026584" y="5901638"/>
            <a:ext cx="2852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UP WITH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1B428-7F30-4B50-A811-985565CB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44" y="2492463"/>
            <a:ext cx="829128" cy="524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8B4F-E593-4D64-8320-0BE4EC431875}"/>
              </a:ext>
            </a:extLst>
          </p:cNvPr>
          <p:cNvSpPr txBox="1"/>
          <p:nvPr/>
        </p:nvSpPr>
        <p:spPr>
          <a:xfrm>
            <a:off x="4586276" y="2495015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WAKE UP AND LEAVE YOUR BED!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562F8B-8F41-4537-879C-991B589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11" y="3574164"/>
            <a:ext cx="829128" cy="524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93B1F-8E5E-47EF-9668-76FAB081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74" y="4178960"/>
            <a:ext cx="829128" cy="524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0BC4FF-C670-4771-9A83-6A32550E5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754" y="4774077"/>
            <a:ext cx="829128" cy="524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3D42D-F6BC-41DA-BEF9-218A09BB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410" y="5328614"/>
            <a:ext cx="829128" cy="5243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F09E18-64B2-4D09-A63B-8D9A5026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840" y="5942897"/>
            <a:ext cx="829128" cy="524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A5736F-7CD0-412F-B5AA-172ACBF9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07" y="3034581"/>
            <a:ext cx="829128" cy="5243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B89601-1156-4D4A-AF92-789BEE84327A}"/>
              </a:ext>
            </a:extLst>
          </p:cNvPr>
          <p:cNvSpPr txBox="1"/>
          <p:nvPr/>
        </p:nvSpPr>
        <p:spPr>
          <a:xfrm>
            <a:off x="4534372" y="3035325"/>
            <a:ext cx="215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RENOVATE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234C4-1278-499A-A99D-4087CE123ECB}"/>
              </a:ext>
            </a:extLst>
          </p:cNvPr>
          <p:cNvSpPr txBox="1"/>
          <p:nvPr/>
        </p:nvSpPr>
        <p:spPr>
          <a:xfrm>
            <a:off x="4645039" y="3566186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15C41-6AD1-4290-BB78-98ED47EFAD1A}"/>
              </a:ext>
            </a:extLst>
          </p:cNvPr>
          <p:cNvSpPr txBox="1"/>
          <p:nvPr/>
        </p:nvSpPr>
        <p:spPr>
          <a:xfrm>
            <a:off x="6061485" y="4176278"/>
            <a:ext cx="174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A255AB-F630-4F7A-B05F-B9F09BC8607E}"/>
              </a:ext>
            </a:extLst>
          </p:cNvPr>
          <p:cNvSpPr txBox="1"/>
          <p:nvPr/>
        </p:nvSpPr>
        <p:spPr>
          <a:xfrm>
            <a:off x="6025937" y="4781377"/>
            <a:ext cx="1623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02ADF3-9D17-4369-8B38-7CBA4076707D}"/>
              </a:ext>
            </a:extLst>
          </p:cNvPr>
          <p:cNvSpPr txBox="1"/>
          <p:nvPr/>
        </p:nvSpPr>
        <p:spPr>
          <a:xfrm>
            <a:off x="6048001" y="5320162"/>
            <a:ext cx="221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COMPENSATE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E81E7-9060-4894-8FC8-47C5FCE16E40}"/>
              </a:ext>
            </a:extLst>
          </p:cNvPr>
          <p:cNvSpPr txBox="1"/>
          <p:nvPr/>
        </p:nvSpPr>
        <p:spPr>
          <a:xfrm>
            <a:off x="8707968" y="5942897"/>
            <a:ext cx="285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081EB-FA5D-4A75-8126-80C99623E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2847">
            <a:off x="6138786" y="2960773"/>
            <a:ext cx="3512276" cy="24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6" grpId="1" animBg="1"/>
      <p:bldP spid="6" grpId="2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61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52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945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88B818-0310-4697-AF08-4E1C54C4C274}"/>
              </a:ext>
            </a:extLst>
          </p:cNvPr>
          <p:cNvSpPr/>
          <p:nvPr/>
        </p:nvSpPr>
        <p:spPr>
          <a:xfrm>
            <a:off x="2502090" y="211320"/>
            <a:ext cx="8337756" cy="238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 w="5715" cap="flat" cmpd="sng" algn="ctr">
                  <a:solidFill>
                    <a:prstClr val="black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 w="5715" cap="flat" cmpd="sng" algn="ctr">
                  <a:solidFill>
                    <a:prstClr val="black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HERE ARE SOME EQUIVALENTS</a:t>
            </a:r>
            <a:endParaRPr kumimoji="0" lang="en-GB" sz="3200" b="0" i="0" u="none" strike="noStrike" kern="1200" cap="none" spc="0" normalizeH="0" baseline="0" noProof="0" dirty="0">
              <a:ln w="5715" cap="flat" cmpd="sng" algn="ctr">
                <a:solidFill>
                  <a:prstClr val="black"/>
                </a:solidFill>
                <a:prstDash val="solid"/>
                <a:miter lim="0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E90CA6-386A-4790-B5FC-66907D9BFD52}"/>
              </a:ext>
            </a:extLst>
          </p:cNvPr>
          <p:cNvSpPr/>
          <p:nvPr/>
        </p:nvSpPr>
        <p:spPr>
          <a:xfrm>
            <a:off x="7101670" y="2477799"/>
            <a:ext cx="1994090" cy="1779638"/>
          </a:xfrm>
          <a:prstGeom prst="wedgeEllipseCallout">
            <a:avLst>
              <a:gd name="adj1" fmla="val -12959"/>
              <a:gd name="adj2" fmla="val -66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59D57F-B7D0-4088-A60D-3AB851578B39}"/>
              </a:ext>
            </a:extLst>
          </p:cNvPr>
          <p:cNvSpPr/>
          <p:nvPr/>
        </p:nvSpPr>
        <p:spPr>
          <a:xfrm>
            <a:off x="1725640" y="2466609"/>
            <a:ext cx="1428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B7B43-C36B-46CA-9C9E-AAFC99467647}"/>
              </a:ext>
            </a:extLst>
          </p:cNvPr>
          <p:cNvSpPr/>
          <p:nvPr/>
        </p:nvSpPr>
        <p:spPr>
          <a:xfrm>
            <a:off x="1893955" y="3016764"/>
            <a:ext cx="1298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C14851-0B0E-4753-892D-FED9B332C9EE}"/>
              </a:ext>
            </a:extLst>
          </p:cNvPr>
          <p:cNvSpPr/>
          <p:nvPr/>
        </p:nvSpPr>
        <p:spPr>
          <a:xfrm>
            <a:off x="1609358" y="3533027"/>
            <a:ext cx="1980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AWAY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0352D-960E-45CB-A455-5C5217031DAF}"/>
              </a:ext>
            </a:extLst>
          </p:cNvPr>
          <p:cNvSpPr/>
          <p:nvPr/>
        </p:nvSpPr>
        <p:spPr>
          <a:xfrm>
            <a:off x="4064864" y="4087969"/>
            <a:ext cx="2040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ALONG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E57E89-FA7F-4A53-80B3-993509258F0C}"/>
              </a:ext>
            </a:extLst>
          </p:cNvPr>
          <p:cNvSpPr/>
          <p:nvPr/>
        </p:nvSpPr>
        <p:spPr>
          <a:xfrm>
            <a:off x="4321302" y="4663747"/>
            <a:ext cx="1755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70C4D-F84A-47F6-A996-E101102610ED}"/>
              </a:ext>
            </a:extLst>
          </p:cNvPr>
          <p:cNvSpPr/>
          <p:nvPr/>
        </p:nvSpPr>
        <p:spPr>
          <a:xfrm>
            <a:off x="4321302" y="5201076"/>
            <a:ext cx="1795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53FDDF-12C9-4481-BC73-72333116DB9A}"/>
              </a:ext>
            </a:extLst>
          </p:cNvPr>
          <p:cNvSpPr/>
          <p:nvPr/>
        </p:nvSpPr>
        <p:spPr>
          <a:xfrm>
            <a:off x="5026584" y="5901638"/>
            <a:ext cx="2852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UP WITH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1B428-7F30-4B50-A811-985565CB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44" y="2492463"/>
            <a:ext cx="829128" cy="524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A8B4F-E593-4D64-8320-0BE4EC431875}"/>
              </a:ext>
            </a:extLst>
          </p:cNvPr>
          <p:cNvSpPr txBox="1"/>
          <p:nvPr/>
        </p:nvSpPr>
        <p:spPr>
          <a:xfrm>
            <a:off x="4586276" y="2495015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WAKE UP AND LEAVE YOUR BED!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562F8B-8F41-4537-879C-991B589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911" y="3574164"/>
            <a:ext cx="829128" cy="524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93B1F-8E5E-47EF-9668-76FAB081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69" y="4090651"/>
            <a:ext cx="829128" cy="524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0BC4FF-C670-4771-9A83-6A32550E5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949" y="4685768"/>
            <a:ext cx="829128" cy="524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93D42D-F6BC-41DA-BEF9-218A09BB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05" y="5240305"/>
            <a:ext cx="829128" cy="5243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F09E18-64B2-4D09-A63B-8D9A5026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90" y="5957730"/>
            <a:ext cx="829128" cy="524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A5736F-7CD0-412F-B5AA-172ACBF9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07" y="3034581"/>
            <a:ext cx="829128" cy="5243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B89601-1156-4D4A-AF92-789BEE84327A}"/>
              </a:ext>
            </a:extLst>
          </p:cNvPr>
          <p:cNvSpPr txBox="1"/>
          <p:nvPr/>
        </p:nvSpPr>
        <p:spPr>
          <a:xfrm>
            <a:off x="4534372" y="3035325"/>
            <a:ext cx="2156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RENOVATE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234C4-1278-499A-A99D-4087CE123ECB}"/>
              </a:ext>
            </a:extLst>
          </p:cNvPr>
          <p:cNvSpPr txBox="1"/>
          <p:nvPr/>
        </p:nvSpPr>
        <p:spPr>
          <a:xfrm>
            <a:off x="4645039" y="3566186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15C41-6AD1-4290-BB78-98ED47EFAD1A}"/>
              </a:ext>
            </a:extLst>
          </p:cNvPr>
          <p:cNvSpPr txBox="1"/>
          <p:nvPr/>
        </p:nvSpPr>
        <p:spPr>
          <a:xfrm>
            <a:off x="6967097" y="4103131"/>
            <a:ext cx="174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A255AB-F630-4F7A-B05F-B9F09BC8607E}"/>
              </a:ext>
            </a:extLst>
          </p:cNvPr>
          <p:cNvSpPr txBox="1"/>
          <p:nvPr/>
        </p:nvSpPr>
        <p:spPr>
          <a:xfrm>
            <a:off x="7069132" y="4693068"/>
            <a:ext cx="104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02ADF3-9D17-4369-8B38-7CBA4076707D}"/>
              </a:ext>
            </a:extLst>
          </p:cNvPr>
          <p:cNvSpPr txBox="1"/>
          <p:nvPr/>
        </p:nvSpPr>
        <p:spPr>
          <a:xfrm>
            <a:off x="7091196" y="5231853"/>
            <a:ext cx="2212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COMPENSATE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CE81E7-9060-4894-8FC8-47C5FCE16E40}"/>
              </a:ext>
            </a:extLst>
          </p:cNvPr>
          <p:cNvSpPr txBox="1"/>
          <p:nvPr/>
        </p:nvSpPr>
        <p:spPr>
          <a:xfrm>
            <a:off x="8917618" y="5957730"/>
            <a:ext cx="285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081EB-FA5D-4A75-8126-80C99623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79" y="2117992"/>
            <a:ext cx="410296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6" grpId="1" animBg="1"/>
      <p:bldP spid="6" grpId="2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643" y="449681"/>
            <a:ext cx="4415272" cy="1047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86" y="1288226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1827" y="1436659"/>
            <a:ext cx="796834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400" b="1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</a:rPr>
              <a:t>PHRASAL VERBS </a:t>
            </a:r>
          </a:p>
          <a:p>
            <a:pPr lvl="0" algn="ctr">
              <a:defRPr/>
            </a:pPr>
            <a:r>
              <a:rPr lang="en-GB" sz="4000" b="1" dirty="0"/>
              <a:t>VERY OFTEN HAVE MULTIPLE MEANINGS</a:t>
            </a:r>
          </a:p>
          <a:p>
            <a:pPr lvl="0" algn="ctr">
              <a:defRPr/>
            </a:pPr>
            <a:r>
              <a:rPr lang="en-GB" sz="4000" b="1" dirty="0"/>
              <a:t>DEPENDING ON THE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036" y="4113290"/>
            <a:ext cx="10411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800" b="1" dirty="0">
                <a:ln w="19050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762000">
                    <a:srgbClr val="FFC000">
                      <a:satMod val="175000"/>
                    </a:srgbClr>
                  </a:glow>
                </a:effectLst>
              </a:rPr>
              <a:t>TO FIND OUT ABOUT THIS CLICK </a:t>
            </a:r>
          </a:p>
          <a:p>
            <a:pPr lvl="0" algn="ctr">
              <a:defRPr/>
            </a:pPr>
            <a:r>
              <a:rPr lang="en-GB" sz="4800" b="1" dirty="0">
                <a:ln w="19050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762000">
                    <a:srgbClr val="FFC000">
                      <a:satMod val="175000"/>
                    </a:srgbClr>
                  </a:glow>
                </a:effectLst>
              </a:rPr>
              <a:t>THE  </a:t>
            </a:r>
            <a:r>
              <a:rPr lang="en-GB" sz="4800" b="1" dirty="0">
                <a:ln w="19050">
                  <a:solidFill>
                    <a:prstClr val="black"/>
                  </a:solidFill>
                </a:ln>
                <a:solidFill>
                  <a:schemeClr val="accent1"/>
                </a:solidFill>
                <a:effectLst>
                  <a:glow rad="762000">
                    <a:srgbClr val="FFC000">
                      <a:satMod val="175000"/>
                    </a:srgbClr>
                  </a:glow>
                </a:effectLst>
              </a:rPr>
              <a:t>MORE </a:t>
            </a:r>
            <a:r>
              <a:rPr lang="en-GB" sz="4800" b="1" dirty="0">
                <a:ln w="19050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762000">
                    <a:srgbClr val="FFC000">
                      <a:satMod val="175000"/>
                    </a:srgbClr>
                  </a:glow>
                </a:effectLst>
              </a:rPr>
              <a:t> BUTTON</a:t>
            </a:r>
            <a:endParaRPr kumimoji="0" lang="en-GB" sz="48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7620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59FE5-3201-441A-ABD3-D9C1B3AE6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73" y="4949746"/>
            <a:ext cx="1421869" cy="14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EE42C-C738-4A4F-B1FE-524639DB6B9D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887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EE42C-C738-4A4F-B1FE-524639DB6B9D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9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F586E116-EC61-438C-BC81-3C10B67FC3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18" end="29147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1209485" y="898211"/>
            <a:ext cx="4599435" cy="3880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56DEBD7-A3E3-4BB8-BAEC-DD2274D818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06" end="22067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6964049" y="993317"/>
            <a:ext cx="4373995" cy="3690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9F7DC-FE80-469F-A634-FCF6A21FF29A}"/>
              </a:ext>
            </a:extLst>
          </p:cNvPr>
          <p:cNvSpPr txBox="1"/>
          <p:nvPr/>
        </p:nvSpPr>
        <p:spPr>
          <a:xfrm>
            <a:off x="562478" y="1433208"/>
            <a:ext cx="62955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dirty="0"/>
          </a:p>
          <a:p>
            <a:pPr algn="ctr"/>
            <a:r>
              <a:rPr lang="en-GB" sz="4000" b="1" dirty="0"/>
              <a:t>AND THE MEANING OF A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PHRASAL VERB </a:t>
            </a:r>
          </a:p>
          <a:p>
            <a:pPr algn="ctr"/>
            <a:r>
              <a:rPr lang="en-GB" sz="4000" b="1" dirty="0"/>
              <a:t>IS INDEPENDENT </a:t>
            </a:r>
          </a:p>
          <a:p>
            <a:pPr algn="ctr"/>
            <a:r>
              <a:rPr lang="en-GB" sz="4000" b="1" dirty="0"/>
              <a:t>OF THE MEANINGS OF THE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4DB2B-BD62-4833-92FC-CC25E53BDDE5}"/>
              </a:ext>
            </a:extLst>
          </p:cNvPr>
          <p:cNvSpPr txBox="1"/>
          <p:nvPr/>
        </p:nvSpPr>
        <p:spPr>
          <a:xfrm>
            <a:off x="6858000" y="1536174"/>
            <a:ext cx="46357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THE MEANING CAN’T BE EASILY UNDERSTOOD FROM THE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MAIN VERB </a:t>
            </a:r>
          </a:p>
          <a:p>
            <a:pPr algn="ctr"/>
            <a:r>
              <a:rPr lang="en-GB" sz="4000" b="1" dirty="0"/>
              <a:t>OR </a:t>
            </a:r>
          </a:p>
          <a:p>
            <a:pPr algn="ctr"/>
            <a:r>
              <a:rPr lang="en-GB" sz="4000" b="1" dirty="0"/>
              <a:t>THE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PREPOSITION</a:t>
            </a:r>
          </a:p>
        </p:txBody>
      </p:sp>
    </p:spTree>
    <p:extLst>
      <p:ext uri="{BB962C8B-B14F-4D97-AF65-F5344CB8AC3E}">
        <p14:creationId xmlns:p14="http://schemas.microsoft.com/office/powerpoint/2010/main" val="38643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6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EE42C-C738-4A4F-B1FE-524639DB6B9D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7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SE ARRIVE (2019_12_08 14_10_25 UTC)">
            <a:hlinkClick r:id="" action="ppaction://media"/>
            <a:extLst>
              <a:ext uri="{FF2B5EF4-FFF2-40B4-BE49-F238E27FC236}">
                <a16:creationId xmlns:a16="http://schemas.microsoft.com/office/drawing/2014/main" id="{399705BC-3763-4E95-938E-6A7A548CB2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8" end="8404.299999999999"/>
                </p14:media>
              </p:ext>
            </p:extLst>
          </p:nvPr>
        </p:nvPicPr>
        <p:blipFill rotWithShape="1">
          <a:blip r:embed="rId4"/>
          <a:srcRect l="22809" r="30231"/>
          <a:stretch>
            <a:fillRect/>
          </a:stretch>
        </p:blipFill>
        <p:spPr>
          <a:xfrm rot="882844">
            <a:off x="1458786" y="1016014"/>
            <a:ext cx="3240911" cy="38820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7CF187-76CE-40C9-8201-79505A59FE10}"/>
              </a:ext>
            </a:extLst>
          </p:cNvPr>
          <p:cNvSpPr/>
          <p:nvPr/>
        </p:nvSpPr>
        <p:spPr>
          <a:xfrm>
            <a:off x="1793119" y="1611978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INDEPENDENT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DC2F5-6F70-4C1A-8A65-6266ABA93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081" y="1611978"/>
            <a:ext cx="3048264" cy="713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BFB7-95AF-483B-8F9B-8E4A9F4F3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186" y="1612667"/>
            <a:ext cx="3353091" cy="707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D8534-DDF6-4DAA-A8AB-64D332182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913" y="875658"/>
            <a:ext cx="4889416" cy="4615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AE9B2-2A78-4579-9FDC-7DCEAF1CA9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454" y="423373"/>
            <a:ext cx="3353091" cy="578512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94794E73-4E12-498A-A5E5-3CDB138BE749}"/>
              </a:ext>
            </a:extLst>
          </p:cNvPr>
          <p:cNvSpPr/>
          <p:nvPr/>
        </p:nvSpPr>
        <p:spPr>
          <a:xfrm>
            <a:off x="3624921" y="1665531"/>
            <a:ext cx="2989006" cy="1291520"/>
          </a:xfrm>
          <a:prstGeom prst="wedgeEllipseCallout">
            <a:avLst>
              <a:gd name="adj1" fmla="val 80853"/>
              <a:gd name="adj2" fmla="val -16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ACTIVITY ALONE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CB215A0-6231-4C9F-BD9B-48232AFEAE30}"/>
              </a:ext>
            </a:extLst>
          </p:cNvPr>
          <p:cNvSpPr/>
          <p:nvPr/>
        </p:nvSpPr>
        <p:spPr>
          <a:xfrm>
            <a:off x="3999561" y="4647646"/>
            <a:ext cx="2456496" cy="1507830"/>
          </a:xfrm>
          <a:prstGeom prst="wedgeEllipseCallout">
            <a:avLst>
              <a:gd name="adj1" fmla="val 93871"/>
              <a:gd name="adj2" fmla="val -18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PARTS LINKED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9445D79-E8B1-41D8-819C-C8441BBFFBF4}"/>
              </a:ext>
            </a:extLst>
          </p:cNvPr>
          <p:cNvSpPr/>
          <p:nvPr/>
        </p:nvSpPr>
        <p:spPr>
          <a:xfrm>
            <a:off x="3873739" y="3268128"/>
            <a:ext cx="2531662" cy="1219749"/>
          </a:xfrm>
          <a:prstGeom prst="wedgeEllipseCallout">
            <a:avLst>
              <a:gd name="adj1" fmla="val 87744"/>
              <a:gd name="adj2" fmla="val -9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SINGLE PART</a:t>
            </a:r>
          </a:p>
        </p:txBody>
      </p:sp>
    </p:spTree>
    <p:extLst>
      <p:ext uri="{BB962C8B-B14F-4D97-AF65-F5344CB8AC3E}">
        <p14:creationId xmlns:p14="http://schemas.microsoft.com/office/powerpoint/2010/main" val="8028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2.91667E-6 0.00023 C 0.00131 -0.00324 0.00248 -0.00695 0.00404 -0.00996 C 0.00495 -0.01181 0.00651 -0.01273 0.00742 -0.01435 C 0.00886 -0.01667 0.01042 -0.01898 0.01159 -0.02153 C 0.01237 -0.02292 0.01276 -0.02454 0.01341 -0.02593 C 0.01407 -0.02732 0.01524 -0.02847 0.01589 -0.03009 C 0.01654 -0.03148 0.0168 -0.03334 0.01758 -0.03449 C 0.01862 -0.03588 0.01979 -0.03634 0.02084 -0.03727 C 0.02188 -0.0382 0.02266 -0.03912 0.02344 -0.04028 C 0.02448 -0.04144 0.025 -0.04329 0.02604 -0.04445 C 0.02956 -0.04908 0.02969 -0.04861 0.0336 -0.05023 C 0.03477 -0.05116 0.03581 -0.05185 0.03698 -0.05301 C 0.03815 -0.0544 0.03907 -0.05648 0.04037 -0.05741 C 0.04362 -0.05949 0.04727 -0.05926 0.05039 -0.06181 C 0.05248 -0.0632 0.0543 -0.06505 0.05625 -0.06597 C 0.05834 -0.0669 0.06029 -0.0669 0.06224 -0.06736 C 0.06537 -0.06829 0.06836 -0.06921 0.07149 -0.07037 C 0.08555 -0.0757 0.08073 -0.07546 0.09258 -0.07894 C 0.103 -0.08195 0.10521 -0.08195 0.11537 -0.08334 C 0.12878 -0.08472 0.13216 -0.08496 0.14649 -0.08611 C 0.16328 -0.09421 0.13867 -0.08287 0.16172 -0.09051 C 0.16459 -0.09144 0.16732 -0.09329 0.17019 -0.09468 C 0.17422 -0.09653 0.17474 -0.0963 0.17943 -0.09746 L 0.2267 -0.09468 C 0.22865 -0.09445 0.23047 -0.09352 0.23256 -0.09329 C 0.2461 -0.09167 0.27305 -0.08889 0.27305 -0.08866 C 0.28282 -0.08658 0.29388 -0.09005 0.30248 -0.08171 C 0.30508 -0.0794 0.30742 -0.07662 0.31016 -0.07454 C 0.31107 -0.07384 0.31237 -0.07384 0.31354 -0.07315 C 0.31498 -0.07246 0.31628 -0.07107 0.31758 -0.07037 C 0.3211 -0.06852 0.32461 -0.06829 0.32787 -0.06597 C 0.35599 -0.04468 0.31628 -0.075 0.34219 -0.05463 C 0.34766 -0.05 0.35391 -0.04722 0.35899 -0.04167 C 0.3612 -0.03912 0.36341 -0.03658 0.36589 -0.03449 C 0.36706 -0.0331 0.36849 -0.03241 0.36992 -0.03148 C 0.37305 -0.02986 0.37617 -0.02847 0.3793 -0.02732 C 0.38633 -0.01921 0.38242 -0.02315 0.39102 -0.01574 C 0.39336 -0.01389 0.39532 -0.01111 0.39779 -0.00996 C 0.40131 -0.00834 0.41094 -0.00417 0.41472 -0.00139 C 0.41732 0.00069 0.41953 0.00416 0.42214 0.00579 C 0.42565 0.00787 0.42956 0.00856 0.43321 0.00995 C 0.43946 0.01273 0.44558 0.01574 0.4517 0.01875 C 0.45287 0.01921 0.45404 0.01944 0.45508 0.02014 C 0.45795 0.02153 0.46068 0.02315 0.46354 0.0243 C 0.46576 0.02546 0.46823 0.02592 0.47032 0.02731 C 0.47344 0.02916 0.47631 0.03241 0.47956 0.03449 C 0.48073 0.03518 0.48177 0.03518 0.48295 0.03588 C 0.4849 0.03704 0.48685 0.03889 0.48894 0.04028 C 0.48998 0.04097 0.49571 0.04282 0.49649 0.04305 C 0.49792 0.04329 0.49922 0.04305 0.50078 0.04305 L 0.50078 0.04329 " pathEditMode="relative" rAng="0" ptsTypes="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 0.00115 L -0.0401 0.00139 C -0.03776 0.00162 -0.03528 0.00208 -0.03294 0.00254 C -0.0289 0.00301 -0.02487 0.00301 -0.02083 0.00393 C -0.01992 0.00416 -0.01927 0.00509 -0.01836 0.00555 C -0.00677 0.0118 -0.00885 0.00972 0.00091 0.01782 C 0.00469 0.02083 0.00573 0.02291 0.0099 0.02685 C 0.01224 0.02916 0.01472 0.03078 0.01706 0.0331 C 0.01875 0.03426 0.02032 0.03611 0.02188 0.0375 C 0.02383 0.0412 0.02513 0.04421 0.02761 0.04652 C 0.02826 0.04768 0.0293 0.04745 0.02995 0.04838 C 0.03412 0.05254 0.04154 0.0618 0.04532 0.06805 C 0.05209 0.07916 0.04844 0.0743 0.05339 0.08634 C 0.05404 0.08796 0.05508 0.08935 0.05586 0.09097 C 0.05677 0.09352 0.05729 0.09606 0.05821 0.09861 C 0.06081 0.10532 0.06198 0.10717 0.06472 0.1125 C 0.06524 0.11527 0.06537 0.11875 0.06628 0.12152 C 0.0668 0.12291 0.06758 0.12453 0.06784 0.12592 C 0.07383 0.15324 0.06667 0.12754 0.07357 0.15069 C 0.07526 0.16319 0.07305 0.14953 0.07761 0.16597 C 0.08216 0.18217 0.0793 0.17916 0.08646 0.19467 C 0.10078 0.22546 0.09479 0.21041 0.11068 0.23287 C 0.11172 0.23449 0.11263 0.23634 0.11394 0.2375 C 0.11784 0.24097 0.12201 0.24352 0.12591 0.24676 C 0.12787 0.24815 0.12969 0.25 0.13164 0.25115 C 0.13464 0.25347 0.1375 0.25509 0.1405 0.2574 C 0.14154 0.25833 0.14258 0.25949 0.14375 0.26041 C 0.14688 0.26273 0.15026 0.26412 0.15339 0.26643 C 0.15456 0.26736 0.15547 0.26898 0.15664 0.26967 C 0.16146 0.27291 0.16628 0.27615 0.1711 0.2787 C 0.1767 0.28171 0.18242 0.28333 0.18802 0.28634 C 0.20951 0.29745 0.19974 0.29375 0.21706 0.29861 C 0.22279 0.30208 0.21732 0.29907 0.22839 0.30324 C 0.22943 0.3037 0.23047 0.30463 0.23164 0.30463 C 0.24987 0.30555 0.26823 0.30555 0.28646 0.30648 C 0.30183 0.30555 0.31706 0.30578 0.33242 0.30463 C 0.35651 0.30277 0.33229 0.30208 0.34935 0.29861 C 0.35287 0.29791 0.38269 0.29583 0.38399 0.2956 C 0.38568 0.29444 0.38724 0.29328 0.38894 0.29259 C 0.39167 0.29097 0.39558 0.28935 0.39857 0.28796 L 0.40742 0.28333 C 0.41068 0.28171 0.41485 0.28009 0.41797 0.2787 C 0.41927 0.27824 0.42058 0.27754 0.42201 0.27731 C 0.42435 0.27662 0.42683 0.27639 0.42917 0.27569 C 0.43112 0.27453 0.43282 0.27338 0.4349 0.27268 C 0.43698 0.27176 0.4392 0.27152 0.44128 0.27106 C 0.44349 0.27014 0.44558 0.26921 0.44779 0.26805 C 0.4517 0.26597 0.45586 0.26342 0.4599 0.26203 C 0.46276 0.26088 0.46576 0.25995 0.46875 0.25879 C 0.47201 0.25764 0.47513 0.25532 0.47839 0.2544 C 0.4836 0.25254 0.48203 0.25509 0.48412 0.25115 L 0.48412 0.25139 L 0.48412 0.25115 L 0.48412 0.25139 " pathEditMode="relative" rAng="0" ptsTypes="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8.33333E-7 0.00024 C 0.00456 0.00024 0.00924 -4.07407E-6 0.01393 0.00093 C 0.01562 0.00116 0.01706 0.00278 0.01862 0.00324 C 0.02161 0.00417 0.02448 0.00463 0.02721 0.00556 C 0.02969 0.00649 0.0319 0.00811 0.03437 0.00903 L 0.0375 0.01019 C 0.04831 0.01829 0.03346 0.00672 0.04297 0.01621 C 0.05325 0.02639 0.04193 0.0088 0.05716 0.03149 C 0.05794 0.03241 0.05846 0.0338 0.05937 0.03473 C 0.06172 0.0375 0.06654 0.04167 0.06654 0.0419 C 0.06706 0.04352 0.06758 0.04491 0.06797 0.04653 C 0.06836 0.04769 0.06849 0.04885 0.06888 0.05 C 0.06927 0.05116 0.06992 0.05232 0.07044 0.05348 C 0.07109 0.05487 0.07148 0.05672 0.07187 0.05811 C 0.07292 0.06088 0.07422 0.06343 0.07513 0.06644 C 0.07617 0.06968 0.07656 0.07338 0.07747 0.07686 C 0.07786 0.07848 0.07851 0.0801 0.07904 0.08149 C 0.0901 0.11829 0.07969 0.08588 0.08841 0.11065 C 0.08984 0.11459 0.09115 0.11852 0.09232 0.12246 C 0.0931 0.12477 0.09323 0.12709 0.09401 0.1294 C 0.09453 0.13172 0.09674 0.13635 0.09792 0.13889 C 0.09974 0.14746 0.09713 0.13681 0.10013 0.14584 C 0.10078 0.14769 0.10117 0.14977 0.10182 0.15162 C 0.10456 0.15996 0.10221 0.14954 0.10495 0.15973 C 0.10612 0.16389 0.10677 0.16875 0.10794 0.17269 C 0.11003 0.17871 0.11315 0.18403 0.1151 0.19005 C 0.11615 0.19375 0.1168 0.19746 0.11823 0.2007 C 0.12083 0.20672 0.12344 0.2132 0.12682 0.21829 C 0.12865 0.22084 0.13073 0.22338 0.13229 0.22639 C 0.13555 0.23287 0.13385 0.22963 0.13789 0.23588 C 0.13815 0.23727 0.13802 0.23889 0.13867 0.24028 C 0.13919 0.24167 0.14023 0.2419 0.14088 0.24283 C 0.1418 0.24375 0.14258 0.24491 0.14336 0.24607 C 0.14661 0.25857 0.14284 0.24537 0.15039 0.26366 C 0.15208 0.26783 0.15325 0.27246 0.15508 0.27639 C 0.15625 0.27917 0.15768 0.28125 0.15898 0.28357 C 0.16068 0.28704 0.16185 0.29074 0.16367 0.29399 C 0.16536 0.29699 0.16771 0.29908 0.16914 0.30232 C 0.17057 0.30487 0.17161 0.30787 0.17305 0.31042 C 0.17383 0.31181 0.17474 0.31274 0.17539 0.31412 C 0.17604 0.31505 0.1763 0.31644 0.17695 0.31737 C 0.17851 0.31991 0.18073 0.32153 0.18177 0.32431 C 0.18372 0.33033 0.18229 0.32824 0.18568 0.33149 C 0.19036 0.34213 0.1875 0.3375 0.19661 0.34676 C 0.19974 0.34977 0.20286 0.35278 0.20612 0.35602 C 0.20781 0.35787 0.2095 0.36042 0.21146 0.36181 C 0.21419 0.36389 0.2168 0.36574 0.2194 0.3676 C 0.23385 0.3794 0.22695 0.37616 0.23503 0.37917 C 0.23659 0.38102 0.23815 0.38241 0.23971 0.38403 C 0.24075 0.38496 0.24193 0.38542 0.24284 0.38635 C 0.24531 0.38843 0.25 0.39352 0.25 0.39375 C 0.2513 0.40093 0.24948 0.3963 0.25469 0.40047 C 0.25625 0.40162 0.25768 0.40371 0.25937 0.4051 C 0.26172 0.40718 0.26458 0.4088 0.26706 0.41088 C 0.26823 0.41181 0.26927 0.41227 0.27031 0.4132 C 0.27213 0.41482 0.27396 0.41644 0.27578 0.41783 C 0.27786 0.41945 0.27995 0.42084 0.28203 0.42269 C 0.28529 0.425 0.28815 0.42824 0.29154 0.43079 C 0.297 0.43496 0.30299 0.43843 0.30872 0.44237 C 0.31081 0.44399 0.31276 0.44607 0.31497 0.44723 C 0.33906 0.45903 0.30664 0.44329 0.32825 0.45301 C 0.34713 0.46135 0.32812 0.4544 0.34792 0.46112 C 0.3681 0.47686 0.35924 0.47385 0.37305 0.47616 C 0.37448 0.47709 0.37604 0.47801 0.3776 0.47871 C 0.3918 0.48241 0.39362 0.48079 0.40976 0.47987 C 0.4112 0.47894 0.4125 0.47824 0.41367 0.47755 C 0.41797 0.47477 0.41641 0.47477 0.42161 0.47269 C 0.42305 0.47223 0.42474 0.47223 0.4263 0.47176 C 0.42865 0.47084 0.43333 0.46806 0.43333 0.46829 C 0.43411 0.46737 0.4349 0.46621 0.43581 0.46574 C 0.43685 0.46505 0.43828 0.46505 0.43971 0.46459 C 0.44062 0.46436 0.44167 0.46389 0.44271 0.46343 C 0.44362 0.4632 0.4444 0.4625 0.44505 0.46227 C 0.44687 0.46158 0.44883 0.46065 0.45052 0.45996 C 0.45143 0.45949 0.45208 0.4588 0.45299 0.4588 C 0.45664 0.45811 0.46029 0.45787 0.46393 0.45741 C 0.47435 0.45787 0.4849 0.45764 0.49518 0.4588 C 0.52734 0.46158 0.48229 0.46112 0.50794 0.46112 L 0.50794 0.46135 " pathEditMode="relative" rAng="0" ptsTypes="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1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5" grpId="2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283E78-292B-458F-83FA-1BD163B6ED0E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C049C-B516-4DC6-AB72-79E390187561}"/>
              </a:ext>
            </a:extLst>
          </p:cNvPr>
          <p:cNvSpPr txBox="1"/>
          <p:nvPr/>
        </p:nvSpPr>
        <p:spPr>
          <a:xfrm>
            <a:off x="2685142" y="2346113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TO MAKE DO!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71E14-4BCE-43D7-8204-087D2F10DA92}"/>
              </a:ext>
            </a:extLst>
          </p:cNvPr>
          <p:cNvSpPr txBox="1"/>
          <p:nvPr/>
        </p:nvSpPr>
        <p:spPr>
          <a:xfrm>
            <a:off x="2685142" y="3429000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TO MAKE DO!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27685-D25B-4F0F-A60A-D5F1F4EF0CB5}"/>
              </a:ext>
            </a:extLst>
          </p:cNvPr>
          <p:cNvSpPr txBox="1"/>
          <p:nvPr/>
        </p:nvSpPr>
        <p:spPr>
          <a:xfrm>
            <a:off x="2685142" y="4511887"/>
            <a:ext cx="557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/>
              <a:t>TO MAKE DO!</a:t>
            </a:r>
          </a:p>
        </p:txBody>
      </p:sp>
    </p:spTree>
    <p:extLst>
      <p:ext uri="{BB962C8B-B14F-4D97-AF65-F5344CB8AC3E}">
        <p14:creationId xmlns:p14="http://schemas.microsoft.com/office/powerpoint/2010/main" val="3499328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993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0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70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670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7CF187-76CE-40C9-8201-79505A59FE10}"/>
              </a:ext>
            </a:extLst>
          </p:cNvPr>
          <p:cNvSpPr/>
          <p:nvPr/>
        </p:nvSpPr>
        <p:spPr>
          <a:xfrm>
            <a:off x="1793119" y="1611978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INDEPENDENT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DC2F5-6F70-4C1A-8A65-6266ABA93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943" y="1606570"/>
            <a:ext cx="3048264" cy="713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BFB7-95AF-483B-8F9B-8E4A9F4F3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63" y="4930692"/>
            <a:ext cx="3353091" cy="707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AE9B2-2A78-4579-9FDC-7DCEAF1CA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454" y="423373"/>
            <a:ext cx="3353091" cy="5785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1AAFD6-08F3-402B-9282-10C5AAD29694}"/>
              </a:ext>
            </a:extLst>
          </p:cNvPr>
          <p:cNvSpPr/>
          <p:nvPr/>
        </p:nvSpPr>
        <p:spPr>
          <a:xfrm>
            <a:off x="1484671" y="2405409"/>
            <a:ext cx="3696929" cy="1507830"/>
          </a:xfrm>
          <a:prstGeom prst="wedgeEllipseCallout">
            <a:avLst>
              <a:gd name="adj1" fmla="val 70656"/>
              <a:gd name="adj2" fmla="val -1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ACTIVITY ALONE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B614DF6-5C1E-4849-8AF5-3A487131A67C}"/>
              </a:ext>
            </a:extLst>
          </p:cNvPr>
          <p:cNvSpPr/>
          <p:nvPr/>
        </p:nvSpPr>
        <p:spPr>
          <a:xfrm>
            <a:off x="1679748" y="4883974"/>
            <a:ext cx="3696929" cy="1507830"/>
          </a:xfrm>
          <a:prstGeom prst="wedgeEllipseCallout">
            <a:avLst>
              <a:gd name="adj1" fmla="val 70656"/>
              <a:gd name="adj2" fmla="val -1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PARTS LINKED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5DD14BB-81B2-4E95-B809-F3488015887A}"/>
              </a:ext>
            </a:extLst>
          </p:cNvPr>
          <p:cNvSpPr/>
          <p:nvPr/>
        </p:nvSpPr>
        <p:spPr>
          <a:xfrm>
            <a:off x="6607278" y="2319864"/>
            <a:ext cx="3696929" cy="1507830"/>
          </a:xfrm>
          <a:prstGeom prst="wedgeEllipseCallout">
            <a:avLst>
              <a:gd name="adj1" fmla="val 70656"/>
              <a:gd name="adj2" fmla="val -1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SINGLE PART</a:t>
            </a:r>
          </a:p>
        </p:txBody>
      </p:sp>
    </p:spTree>
    <p:extLst>
      <p:ext uri="{BB962C8B-B14F-4D97-AF65-F5344CB8AC3E}">
        <p14:creationId xmlns:p14="http://schemas.microsoft.com/office/powerpoint/2010/main" val="2618008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7AE9B2-2A78-4579-9FDC-7DCEAF1CA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454" y="423373"/>
            <a:ext cx="3353091" cy="57851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1AAFD6-08F3-402B-9282-10C5AAD29694}"/>
              </a:ext>
            </a:extLst>
          </p:cNvPr>
          <p:cNvSpPr/>
          <p:nvPr/>
        </p:nvSpPr>
        <p:spPr>
          <a:xfrm>
            <a:off x="2497394" y="1854803"/>
            <a:ext cx="2989006" cy="1291520"/>
          </a:xfrm>
          <a:prstGeom prst="wedgeEllipseCallout">
            <a:avLst>
              <a:gd name="adj1" fmla="val 70656"/>
              <a:gd name="adj2" fmla="val -1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ACTIVITY ALONE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B614DF6-5C1E-4849-8AF5-3A487131A67C}"/>
              </a:ext>
            </a:extLst>
          </p:cNvPr>
          <p:cNvSpPr/>
          <p:nvPr/>
        </p:nvSpPr>
        <p:spPr>
          <a:xfrm>
            <a:off x="2920181" y="4883974"/>
            <a:ext cx="2456496" cy="1507830"/>
          </a:xfrm>
          <a:prstGeom prst="wedgeEllipseCallout">
            <a:avLst>
              <a:gd name="adj1" fmla="val 70656"/>
              <a:gd name="adj2" fmla="val -1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PARTS LINKED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5DD14BB-81B2-4E95-B809-F3488015887A}"/>
              </a:ext>
            </a:extLst>
          </p:cNvPr>
          <p:cNvSpPr/>
          <p:nvPr/>
        </p:nvSpPr>
        <p:spPr>
          <a:xfrm>
            <a:off x="2882598" y="3342786"/>
            <a:ext cx="2531662" cy="1219749"/>
          </a:xfrm>
          <a:prstGeom prst="wedgeEllipseCallout">
            <a:avLst>
              <a:gd name="adj1" fmla="val 70656"/>
              <a:gd name="adj2" fmla="val -10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SINGLE PART</a:t>
            </a:r>
          </a:p>
        </p:txBody>
      </p:sp>
    </p:spTree>
    <p:extLst>
      <p:ext uri="{BB962C8B-B14F-4D97-AF65-F5344CB8AC3E}">
        <p14:creationId xmlns:p14="http://schemas.microsoft.com/office/powerpoint/2010/main" val="1448598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C6F78D8-8AA3-4BDA-8A14-979AF7B3F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" end="4344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80211" y="266555"/>
            <a:ext cx="4575821" cy="359959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A8C2F-3FE9-4440-BAF9-3D42F2E9422C}"/>
              </a:ext>
            </a:extLst>
          </p:cNvPr>
          <p:cNvSpPr txBox="1"/>
          <p:nvPr/>
        </p:nvSpPr>
        <p:spPr>
          <a:xfrm>
            <a:off x="783856" y="4015971"/>
            <a:ext cx="34781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A MAIN VERB IS USED WITH A PREPOSITION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PHRASAL VERB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75FD5855-951B-AEA5-651C-2C779C435A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06" end="22067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4332853" y="242492"/>
            <a:ext cx="4064002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C9BFE-7CA6-F6D9-69BB-BBD93447AD6D}"/>
              </a:ext>
            </a:extLst>
          </p:cNvPr>
          <p:cNvSpPr txBox="1"/>
          <p:nvPr/>
        </p:nvSpPr>
        <p:spPr>
          <a:xfrm>
            <a:off x="4923778" y="3785138"/>
            <a:ext cx="2612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MEANING CAN’T BE EASILY UNDERSTOOD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VERB</a:t>
            </a: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</a:t>
            </a:r>
          </a:p>
        </p:txBody>
      </p:sp>
      <p:pic>
        <p:nvPicPr>
          <p:cNvPr id="8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E64C5528-F762-4829-C9BD-E13BF6A6CF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10" end="5765"/>
                </p14:media>
              </p:ext>
            </p:extLst>
          </p:nvPr>
        </p:nvPicPr>
        <p:blipFill rotWithShape="1">
          <a:blip r:embed="rId6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7805427" y="293398"/>
            <a:ext cx="3781356" cy="3190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356B87-AF38-4E94-A97B-D8AC3316CC92}"/>
              </a:ext>
            </a:extLst>
          </p:cNvPr>
          <p:cNvSpPr txBox="1"/>
          <p:nvPr/>
        </p:nvSpPr>
        <p:spPr>
          <a:xfrm>
            <a:off x="8329591" y="3415806"/>
            <a:ext cx="2733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COMBINATION OF A MAIN VERB AND A PREPOSITION HAS ITS OWN MEANING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PHRASAL VERB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E843E-D560-E005-ABEC-7D036DA27276}"/>
              </a:ext>
            </a:extLst>
          </p:cNvPr>
          <p:cNvSpPr txBox="1"/>
          <p:nvPr/>
        </p:nvSpPr>
        <p:spPr>
          <a:xfrm>
            <a:off x="2522940" y="1254438"/>
            <a:ext cx="7106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REMEMBER THIS !</a:t>
            </a:r>
          </a:p>
        </p:txBody>
      </p:sp>
    </p:spTree>
    <p:extLst>
      <p:ext uri="{BB962C8B-B14F-4D97-AF65-F5344CB8AC3E}">
        <p14:creationId xmlns:p14="http://schemas.microsoft.com/office/powerpoint/2010/main" val="237861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10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10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2" grpId="1"/>
      <p:bldP spid="5" grpId="0"/>
      <p:bldP spid="5" grpId="1"/>
      <p:bldP spid="9" grpId="0"/>
      <p:bldP spid="9" grpId="1"/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DCA39068-B296-4FEA-BE32-C885629524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10" end="576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3923157" y="745880"/>
            <a:ext cx="4524154" cy="3817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CB6CD-3FD5-4D39-88F0-02272CF9D699}"/>
              </a:ext>
            </a:extLst>
          </p:cNvPr>
          <p:cNvSpPr txBox="1"/>
          <p:nvPr/>
        </p:nvSpPr>
        <p:spPr>
          <a:xfrm>
            <a:off x="3135777" y="1179953"/>
            <a:ext cx="60989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THE COMBINATION OF A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MAIN VERB </a:t>
            </a:r>
          </a:p>
          <a:p>
            <a:pPr algn="ctr"/>
            <a:r>
              <a:rPr lang="en-GB" sz="4000" b="1" dirty="0"/>
              <a:t>AND A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PREPOSITION</a:t>
            </a:r>
            <a:r>
              <a:rPr lang="en-GB" sz="4000" b="1" dirty="0"/>
              <a:t> </a:t>
            </a:r>
          </a:p>
          <a:p>
            <a:pPr algn="ctr"/>
            <a:r>
              <a:rPr lang="en-GB" sz="4000" b="1" dirty="0"/>
              <a:t>HAS ITS OWN MEANING</a:t>
            </a:r>
          </a:p>
          <a:p>
            <a:pPr algn="ctr"/>
            <a:endParaRPr lang="en-GB" sz="4000" b="1" dirty="0"/>
          </a:p>
          <a:p>
            <a:pPr algn="ctr"/>
            <a:r>
              <a:rPr lang="en-GB" sz="4000" b="1" dirty="0"/>
              <a:t>THIS IS A </a:t>
            </a:r>
          </a:p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PHRASAL VERB</a:t>
            </a:r>
          </a:p>
        </p:txBody>
      </p:sp>
    </p:spTree>
    <p:extLst>
      <p:ext uri="{BB962C8B-B14F-4D97-AF65-F5344CB8AC3E}">
        <p14:creationId xmlns:p14="http://schemas.microsoft.com/office/powerpoint/2010/main" val="39421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21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C6F78D8-8AA3-4BDA-8A14-979AF7B3F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" end="576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8041" t="2837" r="15291" b="-2837"/>
          <a:stretch/>
        </p:blipFill>
        <p:spPr>
          <a:xfrm>
            <a:off x="7221893" y="1604865"/>
            <a:ext cx="4068148" cy="3432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F82B6-52DE-4EA8-BFB5-CF610D39C3CF}"/>
              </a:ext>
            </a:extLst>
          </p:cNvPr>
          <p:cNvSpPr txBox="1"/>
          <p:nvPr/>
        </p:nvSpPr>
        <p:spPr>
          <a:xfrm>
            <a:off x="2323323" y="2175041"/>
            <a:ext cx="449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PHRASAL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84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C6F78D8-8AA3-4BDA-8A14-979AF7B3F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" end="576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8041" t="2837" r="15291" b="-2837"/>
          <a:stretch/>
        </p:blipFill>
        <p:spPr>
          <a:xfrm>
            <a:off x="1897626" y="1418052"/>
            <a:ext cx="4198374" cy="3432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F82B6-52DE-4EA8-BFB5-CF610D39C3CF}"/>
              </a:ext>
            </a:extLst>
          </p:cNvPr>
          <p:cNvSpPr txBox="1"/>
          <p:nvPr/>
        </p:nvSpPr>
        <p:spPr>
          <a:xfrm>
            <a:off x="5882600" y="1832581"/>
            <a:ext cx="449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PHRASAL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17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3253F-E5C1-445B-97FD-048F1BEAF741}"/>
              </a:ext>
            </a:extLst>
          </p:cNvPr>
          <p:cNvSpPr/>
          <p:nvPr/>
        </p:nvSpPr>
        <p:spPr>
          <a:xfrm>
            <a:off x="3048000" y="88490"/>
            <a:ext cx="8337756" cy="633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MAIN VERB IS USED WITH A PREPOSITION AND THE MEANING CANNOT BE EASILY UNDERSTOOD FROM THE COMPONENTS IT IS A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 w="5715" cap="flat" cmpd="sng" algn="ctr">
                  <a:solidFill>
                    <a:srgbClr val="F4F6F9"/>
                  </a:solidFill>
                  <a:prstDash val="solid"/>
                  <a:miter lim="0"/>
                </a:ln>
                <a:gradFill>
                  <a:gsLst>
                    <a:gs pos="10000">
                      <a:srgbClr val="6399ED"/>
                    </a:gs>
                    <a:gs pos="75000">
                      <a:srgbClr val="235B9F"/>
                    </a:gs>
                  </a:gsLst>
                  <a:lin ang="5400000" scaled="0"/>
                </a:gra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EXAMPLES: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GET UP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COME ACROSS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PICK UP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PUT DOWN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GO OVER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GO INTO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36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93F8B7-C3F5-4208-B468-1DEC1F56E800}"/>
              </a:ext>
            </a:extLst>
          </p:cNvPr>
          <p:cNvSpPr/>
          <p:nvPr/>
        </p:nvSpPr>
        <p:spPr>
          <a:xfrm>
            <a:off x="4557913" y="1065168"/>
            <a:ext cx="1821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 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63C3B-15DB-4827-838D-45F6324CE883}"/>
              </a:ext>
            </a:extLst>
          </p:cNvPr>
          <p:cNvSpPr/>
          <p:nvPr/>
        </p:nvSpPr>
        <p:spPr>
          <a:xfrm>
            <a:off x="4557913" y="1634296"/>
            <a:ext cx="1660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 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C2DCD1-CE58-4D21-AB74-89FBB2088B9B}"/>
              </a:ext>
            </a:extLst>
          </p:cNvPr>
          <p:cNvSpPr/>
          <p:nvPr/>
        </p:nvSpPr>
        <p:spPr>
          <a:xfrm>
            <a:off x="4669386" y="2208761"/>
            <a:ext cx="1736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7F4DA-B4B4-4975-A60F-25A293193453}"/>
              </a:ext>
            </a:extLst>
          </p:cNvPr>
          <p:cNvSpPr/>
          <p:nvPr/>
        </p:nvSpPr>
        <p:spPr>
          <a:xfrm>
            <a:off x="4557913" y="2753973"/>
            <a:ext cx="1664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 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E72651-F833-4646-BC1D-F5ED8C2C97B5}"/>
              </a:ext>
            </a:extLst>
          </p:cNvPr>
          <p:cNvSpPr/>
          <p:nvPr/>
        </p:nvSpPr>
        <p:spPr>
          <a:xfrm>
            <a:off x="4669386" y="3328438"/>
            <a:ext cx="2036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E8371-B909-4D3E-87C7-B18C2C6678F4}"/>
              </a:ext>
            </a:extLst>
          </p:cNvPr>
          <p:cNvSpPr/>
          <p:nvPr/>
        </p:nvSpPr>
        <p:spPr>
          <a:xfrm>
            <a:off x="4669386" y="3865767"/>
            <a:ext cx="2165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67CE1-46E9-4A51-9B27-AA5F7ED3E0FB}"/>
              </a:ext>
            </a:extLst>
          </p:cNvPr>
          <p:cNvSpPr/>
          <p:nvPr/>
        </p:nvSpPr>
        <p:spPr>
          <a:xfrm>
            <a:off x="4647520" y="4418862"/>
            <a:ext cx="2187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TO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1524237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C6F78D8-8AA3-4BDA-8A14-979AF7B3F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" end="43269"/>
                </p14:media>
              </p:ext>
            </p:extLst>
          </p:nvPr>
        </p:nvPicPr>
        <p:blipFill rotWithShape="1">
          <a:blip r:embed="rId4">
            <a:lum bright="28000" contrast="13000"/>
          </a:blip>
          <a:srcRect l="18041" t="2837" r="15291" b="-2837"/>
          <a:stretch>
            <a:fillRect/>
          </a:stretch>
        </p:blipFill>
        <p:spPr>
          <a:xfrm>
            <a:off x="6443330" y="1402237"/>
            <a:ext cx="4804181" cy="4053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F82B6-52DE-4EA8-BFB5-CF610D39C3CF}"/>
              </a:ext>
            </a:extLst>
          </p:cNvPr>
          <p:cNvSpPr txBox="1"/>
          <p:nvPr/>
        </p:nvSpPr>
        <p:spPr>
          <a:xfrm>
            <a:off x="2323323" y="2175041"/>
            <a:ext cx="449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PHRASAL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E39D9A-68D1-4CBA-9DB9-CAB61206833C}"/>
              </a:ext>
            </a:extLst>
          </p:cNvPr>
          <p:cNvSpPr/>
          <p:nvPr/>
        </p:nvSpPr>
        <p:spPr>
          <a:xfrm>
            <a:off x="3048000" y="1843950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A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VERB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USED WITH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PHRASAL VERB</a:t>
            </a:r>
          </a:p>
        </p:txBody>
      </p:sp>
    </p:spTree>
    <p:extLst>
      <p:ext uri="{BB962C8B-B14F-4D97-AF65-F5344CB8AC3E}">
        <p14:creationId xmlns:p14="http://schemas.microsoft.com/office/powerpoint/2010/main" val="252438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8F82B6-52DE-4EA8-BFB5-CF610D39C3CF}"/>
              </a:ext>
            </a:extLst>
          </p:cNvPr>
          <p:cNvSpPr txBox="1"/>
          <p:nvPr/>
        </p:nvSpPr>
        <p:spPr>
          <a:xfrm>
            <a:off x="2323323" y="2175041"/>
            <a:ext cx="449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PHRASAL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C865F-9937-41DB-A4D1-AD88B3DE6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994" r="68550" b="16584"/>
          <a:stretch/>
        </p:blipFill>
        <p:spPr>
          <a:xfrm>
            <a:off x="7193968" y="1852242"/>
            <a:ext cx="2674709" cy="312532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883795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8F82B6-52DE-4EA8-BFB5-CF610D39C3CF}"/>
              </a:ext>
            </a:extLst>
          </p:cNvPr>
          <p:cNvSpPr txBox="1"/>
          <p:nvPr/>
        </p:nvSpPr>
        <p:spPr>
          <a:xfrm>
            <a:off x="2323323" y="2175041"/>
            <a:ext cx="449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PHRASAL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VERB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D31FC9-86BF-44D7-98D2-5E84545A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26" y="2175041"/>
            <a:ext cx="1870074" cy="27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EE42C-C738-4A4F-B1FE-524639DB6B9D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 w="5715" cap="flat" cmpd="sng" algn="ctr">
                  <a:solidFill>
                    <a:prstClr val="black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kumimoji="0" lang="en-GB" sz="1100" b="0" i="0" u="none" strike="noStrike" kern="1200" cap="none" spc="0" normalizeH="0" baseline="0" noProof="0" dirty="0">
              <a:ln w="5715" cap="flat" cmpd="sng" algn="ctr">
                <a:solidFill>
                  <a:prstClr val="black"/>
                </a:solidFill>
                <a:prstDash val="solid"/>
                <a:miter lim="0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FCA47-870F-4F82-B776-E81537B73A44}"/>
              </a:ext>
            </a:extLst>
          </p:cNvPr>
          <p:cNvSpPr/>
          <p:nvPr/>
        </p:nvSpPr>
        <p:spPr>
          <a:xfrm>
            <a:off x="3048000" y="22059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https://learnenglish.britishcouncil.org/grammar/intermediate-to-upper-intermediate/phrasal-verbs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AA22D-D2FF-47FB-9AB1-D9EBB4A272F8}"/>
              </a:ext>
            </a:extLst>
          </p:cNvPr>
          <p:cNvSpPr/>
          <p:nvPr/>
        </p:nvSpPr>
        <p:spPr>
          <a:xfrm>
            <a:off x="3048000" y="31522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https://learnenglish.britishcouncil.org/grammar/intermediate-to-upper-intermediate/phrasal-verbs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8915CE-C8AB-48FE-96E4-FFAB3AA7C72B}"/>
              </a:ext>
            </a:extLst>
          </p:cNvPr>
          <p:cNvSpPr/>
          <p:nvPr/>
        </p:nvSpPr>
        <p:spPr>
          <a:xfrm>
            <a:off x="3835038" y="5380770"/>
            <a:ext cx="397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https://7esl.com/phrasal-verbs-with-go/</a:t>
            </a:r>
          </a:p>
        </p:txBody>
      </p:sp>
    </p:spTree>
    <p:extLst>
      <p:ext uri="{BB962C8B-B14F-4D97-AF65-F5344CB8AC3E}">
        <p14:creationId xmlns:p14="http://schemas.microsoft.com/office/powerpoint/2010/main" val="4040262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BE6095B-9D2F-459C-B3C2-E2A8BB13E463}"/>
              </a:ext>
            </a:extLst>
          </p:cNvPr>
          <p:cNvSpPr/>
          <p:nvPr/>
        </p:nvSpPr>
        <p:spPr>
          <a:xfrm>
            <a:off x="4528457" y="1611086"/>
            <a:ext cx="2206171" cy="1817914"/>
          </a:xfrm>
          <a:prstGeom prst="wedgeEllipseCallout">
            <a:avLst>
              <a:gd name="adj1" fmla="val 42983"/>
              <a:gd name="adj2" fmla="val 96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24F7AF9-F20A-4E51-89AD-17FFE502BD07}"/>
              </a:ext>
            </a:extLst>
          </p:cNvPr>
          <p:cNvSpPr/>
          <p:nvPr/>
        </p:nvSpPr>
        <p:spPr>
          <a:xfrm>
            <a:off x="4365170" y="1494971"/>
            <a:ext cx="2532743" cy="2050143"/>
          </a:xfrm>
          <a:prstGeom prst="wedgeEllipseCallout">
            <a:avLst>
              <a:gd name="adj1" fmla="val -43859"/>
              <a:gd name="adj2" fmla="val 91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CHECK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THESE 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4223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E5FA78-5498-425E-BCC8-98A22DD65E51}"/>
              </a:ext>
            </a:extLst>
          </p:cNvPr>
          <p:cNvSpPr/>
          <p:nvPr/>
        </p:nvSpPr>
        <p:spPr>
          <a:xfrm>
            <a:off x="4470394" y="2767281"/>
            <a:ext cx="33682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609600">
                    <a:srgbClr val="FFC000">
                      <a:satMod val="175000"/>
                    </a:srgbClr>
                  </a:glow>
                </a:effectLst>
                <a:latin typeface="Papyrus" panose="03070502060502030205" pitchFamily="66" charset="0"/>
                <a:ea typeface="Verdana" panose="020B0604030504040204" pitchFamily="34" charset="0"/>
                <a:cs typeface="Verdana" panose="020B0604030504040204" pitchFamily="34" charset="0"/>
              </a:rPr>
              <a:t>NOW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E3589-1313-4D49-88F2-9ED1F0D065FF}"/>
              </a:ext>
            </a:extLst>
          </p:cNvPr>
          <p:cNvSpPr txBox="1"/>
          <p:nvPr/>
        </p:nvSpPr>
        <p:spPr>
          <a:xfrm>
            <a:off x="1332614" y="1626108"/>
            <a:ext cx="9526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ysClr val="windowText" lastClr="000000"/>
                  </a:solidFill>
                </a:ln>
                <a:effectLst>
                  <a:glow rad="609600">
                    <a:schemeClr val="accent4">
                      <a:satMod val="175000"/>
                    </a:schemeClr>
                  </a:glow>
                </a:effectLst>
                <a:latin typeface="Papyrus" panose="03070502060502030205" pitchFamily="66" charset="0"/>
                <a:ea typeface="Verdana" panose="020B0604030504040204" pitchFamily="34" charset="0"/>
                <a:cs typeface="Verdana" panose="020B0604030504040204" pitchFamily="34" charset="0"/>
              </a:rPr>
              <a:t>NOTICE </a:t>
            </a:r>
          </a:p>
          <a:p>
            <a:pPr algn="ctr"/>
            <a:r>
              <a:rPr lang="en-GB" sz="8000" b="1" dirty="0">
                <a:ln>
                  <a:solidFill>
                    <a:sysClr val="windowText" lastClr="000000"/>
                  </a:solidFill>
                </a:ln>
                <a:effectLst>
                  <a:glow rad="609600">
                    <a:schemeClr val="accent4">
                      <a:satMod val="175000"/>
                    </a:schemeClr>
                  </a:glow>
                </a:effectLst>
                <a:latin typeface="Papyrus" panose="03070502060502030205" pitchFamily="66" charset="0"/>
                <a:ea typeface="Verdana" panose="020B0604030504040204" pitchFamily="34" charset="0"/>
                <a:cs typeface="Verdana" panose="020B0604030504040204" pitchFamily="34" charset="0"/>
              </a:rPr>
              <a:t>THIS DIFFERENCE!</a:t>
            </a:r>
          </a:p>
        </p:txBody>
      </p:sp>
    </p:spTree>
    <p:extLst>
      <p:ext uri="{BB962C8B-B14F-4D97-AF65-F5344CB8AC3E}">
        <p14:creationId xmlns:p14="http://schemas.microsoft.com/office/powerpoint/2010/main" val="19123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1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3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5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rlzvoice1">
            <a:hlinkClick r:id="" action="ppaction://media"/>
            <a:extLst>
              <a:ext uri="{FF2B5EF4-FFF2-40B4-BE49-F238E27FC236}">
                <a16:creationId xmlns:a16="http://schemas.microsoft.com/office/drawing/2014/main" id="{75CCFDE1-543D-4D2F-938A-66E40E2D1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6720" y="1412195"/>
            <a:ext cx="609600" cy="609600"/>
          </a:xfrm>
          <a:prstGeom prst="rect">
            <a:avLst/>
          </a:prstGeom>
        </p:spPr>
      </p:pic>
      <p:pic>
        <p:nvPicPr>
          <p:cNvPr id="3" name="manzvoice1">
            <a:hlinkClick r:id="" action="ppaction://media"/>
            <a:extLst>
              <a:ext uri="{FF2B5EF4-FFF2-40B4-BE49-F238E27FC236}">
                <a16:creationId xmlns:a16="http://schemas.microsoft.com/office/drawing/2014/main" id="{9BEBD6F1-0CE4-4EAF-B054-72DA06A219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31920" y="1412195"/>
            <a:ext cx="609600" cy="609600"/>
          </a:xfrm>
          <a:prstGeom prst="rect">
            <a:avLst/>
          </a:prstGeom>
        </p:spPr>
      </p:pic>
      <p:pic>
        <p:nvPicPr>
          <p:cNvPr id="4" name="girlzvoice2">
            <a:hlinkClick r:id="" action="ppaction://media"/>
            <a:extLst>
              <a:ext uri="{FF2B5EF4-FFF2-40B4-BE49-F238E27FC236}">
                <a16:creationId xmlns:a16="http://schemas.microsoft.com/office/drawing/2014/main" id="{58D33859-A9B8-433E-BC55-14C4FD1BDF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6720" y="2794681"/>
            <a:ext cx="609600" cy="609600"/>
          </a:xfrm>
          <a:prstGeom prst="rect">
            <a:avLst/>
          </a:prstGeom>
        </p:spPr>
      </p:pic>
      <p:pic>
        <p:nvPicPr>
          <p:cNvPr id="5" name="manzvoice2">
            <a:hlinkClick r:id="" action="ppaction://media"/>
            <a:extLst>
              <a:ext uri="{FF2B5EF4-FFF2-40B4-BE49-F238E27FC236}">
                <a16:creationId xmlns:a16="http://schemas.microsoft.com/office/drawing/2014/main" id="{32333888-650F-4424-ADF5-C04CF61459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8321" y="2674938"/>
            <a:ext cx="609600" cy="609600"/>
          </a:xfrm>
          <a:prstGeom prst="rect">
            <a:avLst/>
          </a:prstGeom>
        </p:spPr>
      </p:pic>
      <p:pic>
        <p:nvPicPr>
          <p:cNvPr id="6" name="girlz voice3">
            <a:hlinkClick r:id="" action="ppaction://media"/>
            <a:extLst>
              <a:ext uri="{FF2B5EF4-FFF2-40B4-BE49-F238E27FC236}">
                <a16:creationId xmlns:a16="http://schemas.microsoft.com/office/drawing/2014/main" id="{73937B77-757F-45C0-8AC1-C960C5DCF5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61520" y="3938814"/>
            <a:ext cx="609600" cy="609600"/>
          </a:xfrm>
          <a:prstGeom prst="rect">
            <a:avLst/>
          </a:prstGeom>
        </p:spPr>
      </p:pic>
      <p:pic>
        <p:nvPicPr>
          <p:cNvPr id="7" name="manzvoice3">
            <a:hlinkClick r:id="" action="ppaction://media"/>
            <a:extLst>
              <a:ext uri="{FF2B5EF4-FFF2-40B4-BE49-F238E27FC236}">
                <a16:creationId xmlns:a16="http://schemas.microsoft.com/office/drawing/2014/main" id="{619F9040-CB82-4028-9AA2-3B06267A61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62588" y="3938814"/>
            <a:ext cx="609600" cy="609600"/>
          </a:xfrm>
          <a:prstGeom prst="rect">
            <a:avLst/>
          </a:prstGeom>
        </p:spPr>
      </p:pic>
      <p:pic>
        <p:nvPicPr>
          <p:cNvPr id="8" name="girlzvoice4">
            <a:hlinkClick r:id="" action="ppaction://media"/>
            <a:extLst>
              <a:ext uri="{FF2B5EF4-FFF2-40B4-BE49-F238E27FC236}">
                <a16:creationId xmlns:a16="http://schemas.microsoft.com/office/drawing/2014/main" id="{0D08FE06-B7B2-4CA7-ADF1-92708710037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65218" y="401660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45DA70-56C8-4DDF-8513-81F3ECC050F5}"/>
              </a:ext>
            </a:extLst>
          </p:cNvPr>
          <p:cNvSpPr txBox="1"/>
          <p:nvPr/>
        </p:nvSpPr>
        <p:spPr>
          <a:xfrm>
            <a:off x="2361520" y="319314"/>
            <a:ext cx="371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clips</a:t>
            </a:r>
          </a:p>
        </p:txBody>
      </p:sp>
    </p:spTree>
    <p:extLst>
      <p:ext uri="{BB962C8B-B14F-4D97-AF65-F5344CB8AC3E}">
        <p14:creationId xmlns:p14="http://schemas.microsoft.com/office/powerpoint/2010/main" val="10184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rlzvoice1">
            <a:hlinkClick r:id="" action="ppaction://media"/>
            <a:extLst>
              <a:ext uri="{FF2B5EF4-FFF2-40B4-BE49-F238E27FC236}">
                <a16:creationId xmlns:a16="http://schemas.microsoft.com/office/drawing/2014/main" id="{75CCFDE1-543D-4D2F-938A-66E40E2D1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6720" y="1412195"/>
            <a:ext cx="609600" cy="609600"/>
          </a:xfrm>
          <a:prstGeom prst="rect">
            <a:avLst/>
          </a:prstGeom>
        </p:spPr>
      </p:pic>
      <p:pic>
        <p:nvPicPr>
          <p:cNvPr id="3" name="manzvoice1">
            <a:hlinkClick r:id="" action="ppaction://media"/>
            <a:extLst>
              <a:ext uri="{FF2B5EF4-FFF2-40B4-BE49-F238E27FC236}">
                <a16:creationId xmlns:a16="http://schemas.microsoft.com/office/drawing/2014/main" id="{9BEBD6F1-0CE4-4EAF-B054-72DA06A219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31920" y="1412195"/>
            <a:ext cx="609600" cy="609600"/>
          </a:xfrm>
          <a:prstGeom prst="rect">
            <a:avLst/>
          </a:prstGeom>
        </p:spPr>
      </p:pic>
      <p:pic>
        <p:nvPicPr>
          <p:cNvPr id="4" name="girlzvoice2">
            <a:hlinkClick r:id="" action="ppaction://media"/>
            <a:extLst>
              <a:ext uri="{FF2B5EF4-FFF2-40B4-BE49-F238E27FC236}">
                <a16:creationId xmlns:a16="http://schemas.microsoft.com/office/drawing/2014/main" id="{58D33859-A9B8-433E-BC55-14C4FD1BDF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6720" y="2794681"/>
            <a:ext cx="609600" cy="609600"/>
          </a:xfrm>
          <a:prstGeom prst="rect">
            <a:avLst/>
          </a:prstGeom>
        </p:spPr>
      </p:pic>
      <p:pic>
        <p:nvPicPr>
          <p:cNvPr id="5" name="manzvoice2">
            <a:hlinkClick r:id="" action="ppaction://media"/>
            <a:extLst>
              <a:ext uri="{FF2B5EF4-FFF2-40B4-BE49-F238E27FC236}">
                <a16:creationId xmlns:a16="http://schemas.microsoft.com/office/drawing/2014/main" id="{32333888-650F-4424-ADF5-C04CF61459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8321" y="2674938"/>
            <a:ext cx="609600" cy="609600"/>
          </a:xfrm>
          <a:prstGeom prst="rect">
            <a:avLst/>
          </a:prstGeom>
        </p:spPr>
      </p:pic>
      <p:pic>
        <p:nvPicPr>
          <p:cNvPr id="6" name="girlz voice3">
            <a:hlinkClick r:id="" action="ppaction://media"/>
            <a:extLst>
              <a:ext uri="{FF2B5EF4-FFF2-40B4-BE49-F238E27FC236}">
                <a16:creationId xmlns:a16="http://schemas.microsoft.com/office/drawing/2014/main" id="{73937B77-757F-45C0-8AC1-C960C5DCF5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61520" y="3938814"/>
            <a:ext cx="609600" cy="609600"/>
          </a:xfrm>
          <a:prstGeom prst="rect">
            <a:avLst/>
          </a:prstGeom>
        </p:spPr>
      </p:pic>
      <p:pic>
        <p:nvPicPr>
          <p:cNvPr id="7" name="manzvoice3">
            <a:hlinkClick r:id="" action="ppaction://media"/>
            <a:extLst>
              <a:ext uri="{FF2B5EF4-FFF2-40B4-BE49-F238E27FC236}">
                <a16:creationId xmlns:a16="http://schemas.microsoft.com/office/drawing/2014/main" id="{619F9040-CB82-4028-9AA2-3B06267A61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62588" y="3938814"/>
            <a:ext cx="609600" cy="609600"/>
          </a:xfrm>
          <a:prstGeom prst="rect">
            <a:avLst/>
          </a:prstGeom>
        </p:spPr>
      </p:pic>
      <p:pic>
        <p:nvPicPr>
          <p:cNvPr id="8" name="girlzvoice4">
            <a:hlinkClick r:id="" action="ppaction://media"/>
            <a:extLst>
              <a:ext uri="{FF2B5EF4-FFF2-40B4-BE49-F238E27FC236}">
                <a16:creationId xmlns:a16="http://schemas.microsoft.com/office/drawing/2014/main" id="{0D08FE06-B7B2-4CA7-ADF1-92708710037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65218" y="401660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45DA70-56C8-4DDF-8513-81F3ECC050F5}"/>
              </a:ext>
            </a:extLst>
          </p:cNvPr>
          <p:cNvSpPr txBox="1"/>
          <p:nvPr/>
        </p:nvSpPr>
        <p:spPr>
          <a:xfrm>
            <a:off x="2361520" y="319314"/>
            <a:ext cx="371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clips</a:t>
            </a:r>
          </a:p>
        </p:txBody>
      </p:sp>
    </p:spTree>
    <p:extLst>
      <p:ext uri="{BB962C8B-B14F-4D97-AF65-F5344CB8AC3E}">
        <p14:creationId xmlns:p14="http://schemas.microsoft.com/office/powerpoint/2010/main" val="16423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696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0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AC6F78D8-8AA3-4BDA-8A14-979AF7B3F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7" end="2926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1240080" y="297801"/>
            <a:ext cx="3534212" cy="2981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C42A99AF-B53A-4F8B-8DF0-B5128B4814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06" end="22067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4774292" y="297801"/>
            <a:ext cx="3478168" cy="2934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HRASAL vb wip">
            <a:hlinkClick r:id="" action="ppaction://media"/>
            <a:extLst>
              <a:ext uri="{FF2B5EF4-FFF2-40B4-BE49-F238E27FC236}">
                <a16:creationId xmlns:a16="http://schemas.microsoft.com/office/drawing/2014/main" id="{0C08D68A-971C-49A2-AD75-90220FD799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10" end="5765"/>
                </p14:media>
              </p:ext>
            </p:extLst>
          </p:nvPr>
        </p:nvPicPr>
        <p:blipFill rotWithShape="1">
          <a:blip r:embed="rId6">
            <a:lum bright="20000" contrast="20000"/>
          </a:blip>
          <a:srcRect l="18041" t="2837" r="15291" b="-2837"/>
          <a:stretch>
            <a:fillRect/>
          </a:stretch>
        </p:blipFill>
        <p:spPr>
          <a:xfrm>
            <a:off x="8458200" y="274158"/>
            <a:ext cx="3407224" cy="2874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A8C2F-3FE9-4440-BAF9-3D42F2E9422C}"/>
              </a:ext>
            </a:extLst>
          </p:cNvPr>
          <p:cNvSpPr txBox="1"/>
          <p:nvPr/>
        </p:nvSpPr>
        <p:spPr>
          <a:xfrm>
            <a:off x="1296124" y="3477721"/>
            <a:ext cx="3478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A MAIN VERB IS USED WITH A PREPOSITION THIS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PHRASAL VERB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 MEANING OF A PHRASAL VERB IS INDEPENDENT OF THE MEANINGS OF THE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5304C-A736-45B7-9627-372EA313441D}"/>
              </a:ext>
            </a:extLst>
          </p:cNvPr>
          <p:cNvSpPr txBox="1"/>
          <p:nvPr/>
        </p:nvSpPr>
        <p:spPr>
          <a:xfrm>
            <a:off x="5207280" y="3731859"/>
            <a:ext cx="2612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MEANING CAN’T BE EASILY UNDERSTOOD FROM THE MAIN VERB OR THE PREPOSITION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3B6C5-76F7-4E46-BFF2-A0FA1F164FF8}"/>
              </a:ext>
            </a:extLst>
          </p:cNvPr>
          <p:cNvSpPr txBox="1"/>
          <p:nvPr/>
        </p:nvSpPr>
        <p:spPr>
          <a:xfrm>
            <a:off x="8727452" y="3731859"/>
            <a:ext cx="2733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COMBINATION OF A MAIN VERB AND A PREPOSITION HAS ITS OWN MEANING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PHRASAL VERB</a:t>
            </a:r>
          </a:p>
        </p:txBody>
      </p:sp>
    </p:spTree>
    <p:extLst>
      <p:ext uri="{BB962C8B-B14F-4D97-AF65-F5344CB8AC3E}">
        <p14:creationId xmlns:p14="http://schemas.microsoft.com/office/powerpoint/2010/main" val="17922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8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100000">
                <p:cTn id="5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C464C-2A1C-4514-B2B1-B8B235FE34DB}"/>
              </a:ext>
            </a:extLst>
          </p:cNvPr>
          <p:cNvSpPr txBox="1"/>
          <p:nvPr/>
        </p:nvSpPr>
        <p:spPr>
          <a:xfrm>
            <a:off x="2468175" y="1091421"/>
            <a:ext cx="608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WE </a:t>
            </a:r>
            <a:r>
              <a:rPr lang="en-GB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HAVE</a:t>
            </a:r>
            <a:r>
              <a:rPr lang="en-GB" sz="4000" b="1" dirty="0"/>
              <a:t> A LOT OF FRIENDS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CCA7A-F6D5-4CD1-8494-EAABB8117B5E}"/>
              </a:ext>
            </a:extLst>
          </p:cNvPr>
          <p:cNvSpPr txBox="1"/>
          <p:nvPr/>
        </p:nvSpPr>
        <p:spPr>
          <a:xfrm>
            <a:off x="1927151" y="4204288"/>
            <a:ext cx="721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HAVE TO</a:t>
            </a:r>
            <a:r>
              <a:rPr lang="en-GB" sz="4000" b="1" dirty="0">
                <a:solidFill>
                  <a:srgbClr val="FF0000"/>
                </a:solidFill>
              </a:rPr>
              <a:t> </a:t>
            </a:r>
            <a:r>
              <a:rPr lang="en-GB" sz="4000" b="1" dirty="0"/>
              <a:t>GET ENOUGH FOOD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94FF47A-D5E8-4DD3-AA53-C9BC188FB577}"/>
              </a:ext>
            </a:extLst>
          </p:cNvPr>
          <p:cNvSpPr/>
          <p:nvPr/>
        </p:nvSpPr>
        <p:spPr>
          <a:xfrm>
            <a:off x="1969330" y="1942700"/>
            <a:ext cx="3636335" cy="707886"/>
          </a:xfrm>
          <a:prstGeom prst="wedgeEllipseCallout">
            <a:avLst>
              <a:gd name="adj1" fmla="val 7327"/>
              <a:gd name="adj2" fmla="val -8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MAIN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469900">
                    <a:schemeClr val="bg1"/>
                  </a:glow>
                </a:effectLst>
              </a:rPr>
              <a:t>VERB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7361BF2-1854-436E-A18D-DFC058612C56}"/>
              </a:ext>
            </a:extLst>
          </p:cNvPr>
          <p:cNvSpPr/>
          <p:nvPr/>
        </p:nvSpPr>
        <p:spPr>
          <a:xfrm>
            <a:off x="2001578" y="5202998"/>
            <a:ext cx="5069073" cy="1268340"/>
          </a:xfrm>
          <a:prstGeom prst="wedgeEllipseCallout">
            <a:avLst>
              <a:gd name="adj1" fmla="val -9478"/>
              <a:gd name="adj2" fmla="val -875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MAIN 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33400">
                    <a:schemeClr val="bg1"/>
                  </a:glow>
                </a:effectLst>
              </a:rPr>
              <a:t>VERB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 AND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60400">
                    <a:schemeClr val="bg1"/>
                  </a:glow>
                </a:effectLst>
              </a:rPr>
              <a:t>PREPOSITION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599F70-DC6A-4C58-BDDD-D3D4B4D286D5}"/>
              </a:ext>
            </a:extLst>
          </p:cNvPr>
          <p:cNvSpPr/>
          <p:nvPr/>
        </p:nvSpPr>
        <p:spPr>
          <a:xfrm>
            <a:off x="8968868" y="1056143"/>
            <a:ext cx="2100816" cy="1297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</a:rPr>
              <a:t>MEANING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FACT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5BE789B-99A6-414F-BA75-45B0BB76FA4B}"/>
              </a:ext>
            </a:extLst>
          </p:cNvPr>
          <p:cNvSpPr/>
          <p:nvPr/>
        </p:nvSpPr>
        <p:spPr>
          <a:xfrm>
            <a:off x="9151975" y="4086649"/>
            <a:ext cx="2225747" cy="1116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MEANING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 </a:t>
            </a:r>
          </a:p>
          <a:p>
            <a:pPr lvl="0"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MUST</a:t>
            </a: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71D9307F-0DC2-4AF6-9010-B60E93B3BC0B}"/>
              </a:ext>
            </a:extLst>
          </p:cNvPr>
          <p:cNvSpPr/>
          <p:nvPr/>
        </p:nvSpPr>
        <p:spPr>
          <a:xfrm>
            <a:off x="1362294" y="3237246"/>
            <a:ext cx="5369443" cy="1088268"/>
          </a:xfrm>
          <a:prstGeom prst="downArrowCallout">
            <a:avLst>
              <a:gd name="adj1" fmla="val 25000"/>
              <a:gd name="adj2" fmla="val 25977"/>
              <a:gd name="adj3" fmla="val 22069"/>
              <a:gd name="adj4" fmla="val 708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 w="19050"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THIS IS A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PHRASAL VERB</a:t>
            </a:r>
          </a:p>
        </p:txBody>
      </p:sp>
    </p:spTree>
    <p:extLst>
      <p:ext uri="{BB962C8B-B14F-4D97-AF65-F5344CB8AC3E}">
        <p14:creationId xmlns:p14="http://schemas.microsoft.com/office/powerpoint/2010/main" val="23685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3253F-E5C1-445B-97FD-048F1BEAF741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15500-72AA-478B-BD18-7BA85596E642}"/>
              </a:ext>
            </a:extLst>
          </p:cNvPr>
          <p:cNvSpPr txBox="1"/>
          <p:nvPr/>
        </p:nvSpPr>
        <p:spPr>
          <a:xfrm>
            <a:off x="2383809" y="2511189"/>
            <a:ext cx="74243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THERE ARE VERY MANY </a:t>
            </a:r>
          </a:p>
          <a:p>
            <a:pPr algn="ctr"/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PHRASAL VERBS </a:t>
            </a:r>
          </a:p>
          <a:p>
            <a:pPr algn="ctr"/>
            <a:r>
              <a:rPr lang="en-GB" sz="4000" b="1" dirty="0"/>
              <a:t>IN ENGLISH</a:t>
            </a:r>
          </a:p>
          <a:p>
            <a:pPr algn="ctr"/>
            <a:r>
              <a:rPr lang="en-GB" sz="4000" b="1" dirty="0"/>
              <a:t>BUT ONLY A FEW ARE IN EVERY DAY USE</a:t>
            </a:r>
          </a:p>
        </p:txBody>
      </p:sp>
    </p:spTree>
    <p:extLst>
      <p:ext uri="{BB962C8B-B14F-4D97-AF65-F5344CB8AC3E}">
        <p14:creationId xmlns:p14="http://schemas.microsoft.com/office/powerpoint/2010/main" val="1915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3253F-E5C1-445B-97FD-048F1BEAF741}"/>
              </a:ext>
            </a:extLst>
          </p:cNvPr>
          <p:cNvSpPr/>
          <p:nvPr/>
        </p:nvSpPr>
        <p:spPr>
          <a:xfrm>
            <a:off x="2502090" y="211320"/>
            <a:ext cx="8337756" cy="202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endParaRPr lang="en-GB" sz="28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48F69E3-9871-40F6-837C-97EE84789092}"/>
              </a:ext>
            </a:extLst>
          </p:cNvPr>
          <p:cNvSpPr/>
          <p:nvPr/>
        </p:nvSpPr>
        <p:spPr>
          <a:xfrm>
            <a:off x="9689910" y="796647"/>
            <a:ext cx="2143432" cy="1779638"/>
          </a:xfrm>
          <a:prstGeom prst="wedgeEllipseCallout">
            <a:avLst>
              <a:gd name="adj1" fmla="val -110174"/>
              <a:gd name="adj2" fmla="val 2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CHECK THIS WORD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54B3C-B1AE-48E6-85AB-0BE28047FB06}"/>
              </a:ext>
            </a:extLst>
          </p:cNvPr>
          <p:cNvSpPr/>
          <p:nvPr/>
        </p:nvSpPr>
        <p:spPr>
          <a:xfrm>
            <a:off x="2502090" y="3088795"/>
            <a:ext cx="2644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 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DAA6A-0FC1-4CA5-B9C5-2210CB9F89A3}"/>
              </a:ext>
            </a:extLst>
          </p:cNvPr>
          <p:cNvSpPr/>
          <p:nvPr/>
        </p:nvSpPr>
        <p:spPr>
          <a:xfrm>
            <a:off x="2516813" y="3862942"/>
            <a:ext cx="24038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 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DA2A1-D0D1-4E0E-8EA6-AA3C37C30506}"/>
              </a:ext>
            </a:extLst>
          </p:cNvPr>
          <p:cNvSpPr/>
          <p:nvPr/>
        </p:nvSpPr>
        <p:spPr>
          <a:xfrm>
            <a:off x="2644707" y="4657044"/>
            <a:ext cx="25144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39C8D-127B-41F0-81D1-68704D5D3791}"/>
              </a:ext>
            </a:extLst>
          </p:cNvPr>
          <p:cNvSpPr/>
          <p:nvPr/>
        </p:nvSpPr>
        <p:spPr>
          <a:xfrm>
            <a:off x="2502090" y="5431191"/>
            <a:ext cx="24086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 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D5BD68-6F38-4D9B-B726-F3B590A0147D}"/>
              </a:ext>
            </a:extLst>
          </p:cNvPr>
          <p:cNvSpPr/>
          <p:nvPr/>
        </p:nvSpPr>
        <p:spPr>
          <a:xfrm>
            <a:off x="6822706" y="3630775"/>
            <a:ext cx="29655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C788C0-CBD4-4EEF-A946-BED0A75BBA4E}"/>
              </a:ext>
            </a:extLst>
          </p:cNvPr>
          <p:cNvSpPr/>
          <p:nvPr/>
        </p:nvSpPr>
        <p:spPr>
          <a:xfrm>
            <a:off x="6822706" y="4387583"/>
            <a:ext cx="31588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6B59D-90B8-4B39-B179-8E4A7691F6CA}"/>
              </a:ext>
            </a:extLst>
          </p:cNvPr>
          <p:cNvSpPr/>
          <p:nvPr/>
        </p:nvSpPr>
        <p:spPr>
          <a:xfrm>
            <a:off x="6822706" y="5120941"/>
            <a:ext cx="31933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/>
              <a:t>TO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COME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6DEA4-A07B-4BBF-A2F1-E2656B7EC279}"/>
              </a:ext>
            </a:extLst>
          </p:cNvPr>
          <p:cNvSpPr/>
          <p:nvPr/>
        </p:nvSpPr>
        <p:spPr>
          <a:xfrm>
            <a:off x="2209252" y="1413016"/>
            <a:ext cx="7773496" cy="1319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A SELECTION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MAIN VERBS WHICH FORM THEM</a:t>
            </a:r>
            <a:endParaRPr lang="en-GB" sz="32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351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351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351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3253F-E5C1-445B-97FD-048F1BEAF741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15500-72AA-478B-BD18-7BA85596E642}"/>
              </a:ext>
            </a:extLst>
          </p:cNvPr>
          <p:cNvSpPr txBox="1"/>
          <p:nvPr/>
        </p:nvSpPr>
        <p:spPr>
          <a:xfrm>
            <a:off x="2383809" y="2511189"/>
            <a:ext cx="7424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MANY </a:t>
            </a:r>
          </a:p>
          <a:p>
            <a:pPr algn="ctr"/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PHRASAL VERBS </a:t>
            </a:r>
          </a:p>
          <a:p>
            <a:pPr algn="ctr"/>
            <a:r>
              <a:rPr lang="en-GB" sz="4000" b="1" dirty="0"/>
              <a:t>HAVE DIFFERENT MEANINGS IN DIFFERENT CONTEXTS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C9E7B-7339-4F66-AED0-878F26C4DDEF}"/>
              </a:ext>
            </a:extLst>
          </p:cNvPr>
          <p:cNvSpPr txBox="1"/>
          <p:nvPr/>
        </p:nvSpPr>
        <p:spPr>
          <a:xfrm>
            <a:off x="701040" y="1906015"/>
            <a:ext cx="1051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 </a:t>
            </a:r>
          </a:p>
          <a:p>
            <a:pPr algn="ctr"/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PHRASAL VERBS </a:t>
            </a:r>
          </a:p>
          <a:p>
            <a:pPr algn="ctr"/>
            <a:r>
              <a:rPr lang="en-GB" sz="4000" b="1" dirty="0"/>
              <a:t>SHOULD BE LEARNED </a:t>
            </a:r>
          </a:p>
          <a:p>
            <a:pPr algn="ctr"/>
            <a:r>
              <a:rPr lang="en-GB" sz="4000" b="1" dirty="0"/>
              <a:t>STEP BY STEP IN CONTEXTS</a:t>
            </a:r>
          </a:p>
          <a:p>
            <a:pPr algn="ctr"/>
            <a:r>
              <a:rPr lang="en-GB" sz="4000" b="1" dirty="0"/>
              <a:t>NOT MEMORISED IN LISTS</a:t>
            </a:r>
          </a:p>
        </p:txBody>
      </p:sp>
    </p:spTree>
    <p:extLst>
      <p:ext uri="{BB962C8B-B14F-4D97-AF65-F5344CB8AC3E}">
        <p14:creationId xmlns:p14="http://schemas.microsoft.com/office/powerpoint/2010/main" val="8779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51A3C8-A9A6-4224-8575-5FDC91F8993B}"/>
              </a:ext>
            </a:extLst>
          </p:cNvPr>
          <p:cNvSpPr/>
          <p:nvPr/>
        </p:nvSpPr>
        <p:spPr>
          <a:xfrm>
            <a:off x="2502090" y="211320"/>
            <a:ext cx="8337756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spc="300" dirty="0">
                <a:ln w="5715" cap="flat" cmpd="sng" algn="ctr">
                  <a:solidFill>
                    <a:schemeClr val="tx1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PHRASAL VERBS</a:t>
            </a:r>
            <a:endParaRPr lang="en-GB" sz="1100" dirty="0">
              <a:ln w="5715" cap="flat" cmpd="sng" algn="ctr">
                <a:solidFill>
                  <a:schemeClr val="tx1"/>
                </a:solidFill>
                <a:prstDash val="solid"/>
                <a:miter lim="0"/>
              </a:ln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D26376-C1F3-4015-8AAC-2FE87D3C765D}"/>
              </a:ext>
            </a:extLst>
          </p:cNvPr>
          <p:cNvSpPr/>
          <p:nvPr/>
        </p:nvSpPr>
        <p:spPr>
          <a:xfrm>
            <a:off x="3254211" y="1288794"/>
            <a:ext cx="53263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300" dirty="0">
                <a:ln w="5715" cap="flat" cmpd="sng" algn="ctr">
                  <a:solidFill>
                    <a:prstClr val="black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glow rad="45504">
                    <a:srgbClr val="4472C4">
                      <a:satMod val="220000"/>
                      <a:alpha val="35000"/>
                    </a:srgb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 EXAMPLES</a:t>
            </a:r>
            <a:endParaRPr lang="en-GB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4DD0C8-296B-43C6-950B-442B8B9A8FA3}"/>
              </a:ext>
            </a:extLst>
          </p:cNvPr>
          <p:cNvSpPr/>
          <p:nvPr/>
        </p:nvSpPr>
        <p:spPr>
          <a:xfrm>
            <a:off x="2502090" y="2326899"/>
            <a:ext cx="7374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>
                  <a:solidFill>
                    <a:schemeClr val="tx1"/>
                  </a:solidFill>
                </a:ln>
              </a:rPr>
              <a:t>SOON WE WILL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GET UP </a:t>
            </a:r>
            <a:r>
              <a:rPr lang="en-GB" sz="2800" dirty="0">
                <a:ln>
                  <a:solidFill>
                    <a:schemeClr val="tx1"/>
                  </a:solidFill>
                </a:ln>
              </a:rPr>
              <a:t>EARLY IN THE MORNINGS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FAE17-4B44-4A2A-8B84-90B3B175F127}"/>
              </a:ext>
            </a:extLst>
          </p:cNvPr>
          <p:cNvSpPr/>
          <p:nvPr/>
        </p:nvSpPr>
        <p:spPr>
          <a:xfrm>
            <a:off x="2502090" y="2829907"/>
            <a:ext cx="8360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n>
                  <a:solidFill>
                    <a:schemeClr val="tx1"/>
                  </a:solidFill>
                </a:ln>
              </a:rPr>
              <a:t>YES, WE ARE GOING TO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DO UP </a:t>
            </a:r>
            <a:r>
              <a:rPr lang="en-GB" sz="2800" dirty="0">
                <a:ln>
                  <a:solidFill>
                    <a:schemeClr val="tx1"/>
                  </a:solidFill>
                </a:ln>
              </a:rPr>
              <a:t>OUR OLD HOUSE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57FE40-8CAE-4D84-BC10-D4AEA1CB74B9}"/>
              </a:ext>
            </a:extLst>
          </p:cNvPr>
          <p:cNvSpPr/>
          <p:nvPr/>
        </p:nvSpPr>
        <p:spPr>
          <a:xfrm>
            <a:off x="1729605" y="3345259"/>
            <a:ext cx="8919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n>
                  <a:solidFill>
                    <a:schemeClr val="tx1"/>
                  </a:solidFill>
                </a:ln>
              </a:rPr>
              <a:t>I HAVE  A LOT OF THINGS TO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PUT AWAY </a:t>
            </a:r>
            <a:r>
              <a:rPr lang="en-GB" sz="2800" dirty="0">
                <a:ln>
                  <a:solidFill>
                    <a:schemeClr val="tx1"/>
                  </a:solidFill>
                </a:ln>
              </a:rPr>
              <a:t>IN THE STORE FIRST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93C3C-8834-4CD1-8C40-96D2E7EDBF91}"/>
              </a:ext>
            </a:extLst>
          </p:cNvPr>
          <p:cNvSpPr/>
          <p:nvPr/>
        </p:nvSpPr>
        <p:spPr>
          <a:xfrm>
            <a:off x="2502090" y="3957986"/>
            <a:ext cx="769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>
                  <a:solidFill>
                    <a:schemeClr val="tx1"/>
                  </a:solidFill>
                </a:ln>
              </a:rPr>
              <a:t>CAN YOU</a:t>
            </a:r>
            <a:r>
              <a:rPr lang="en-GB" sz="2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 GO ALONG </a:t>
            </a:r>
            <a:r>
              <a:rPr lang="en-GB" sz="2800" b="1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</a:rPr>
              <a:t>WITH</a:t>
            </a:r>
            <a:r>
              <a:rPr lang="en-GB" sz="2800" dirty="0">
                <a:ln>
                  <a:solidFill>
                    <a:schemeClr val="tx1"/>
                  </a:solidFill>
                </a:ln>
              </a:rPr>
              <a:t> STARTING NEXT WEEK?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11EDC-A2F3-4782-AD94-91A3F7BA2FF0}"/>
              </a:ext>
            </a:extLst>
          </p:cNvPr>
          <p:cNvSpPr/>
          <p:nvPr/>
        </p:nvSpPr>
        <p:spPr>
          <a:xfrm>
            <a:off x="587150" y="4509735"/>
            <a:ext cx="11522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YES, BUT WHAT DO YOU </a:t>
            </a:r>
            <a:r>
              <a:rPr lang="en-GB" sz="2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HAVE AGAINST</a:t>
            </a:r>
            <a:r>
              <a:rPr lang="en-GB" sz="2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 FINDING HELP WITH THE WORK?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EEA47-ACF4-404D-9FE9-12D13CB314E2}"/>
              </a:ext>
            </a:extLst>
          </p:cNvPr>
          <p:cNvSpPr/>
          <p:nvPr/>
        </p:nvSpPr>
        <p:spPr>
          <a:xfrm>
            <a:off x="1269444" y="5146088"/>
            <a:ext cx="9593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n>
                  <a:solidFill>
                    <a:schemeClr val="tx1"/>
                  </a:solidFill>
                </a:ln>
              </a:rPr>
              <a:t>WE CAN </a:t>
            </a:r>
            <a:r>
              <a:rPr lang="en-GB" sz="2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MAKE UP FOR </a:t>
            </a:r>
            <a:r>
              <a:rPr lang="en-GB" sz="2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LOST TIME AT THE WEEKENDS </a:t>
            </a:r>
            <a:r>
              <a:rPr lang="en-GB" sz="2800" dirty="0">
                <a:ln>
                  <a:solidFill>
                    <a:schemeClr val="tx1"/>
                  </a:solidFill>
                </a:ln>
              </a:rPr>
              <a:t>MAYBE…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87B052-0CCC-4318-B86E-CBC21A02FFC0}"/>
              </a:ext>
            </a:extLst>
          </p:cNvPr>
          <p:cNvSpPr/>
          <p:nvPr/>
        </p:nvSpPr>
        <p:spPr>
          <a:xfrm>
            <a:off x="1142722" y="5782441"/>
            <a:ext cx="990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LET’S HOPE THE BUILDERS </a:t>
            </a:r>
            <a:r>
              <a:rPr lang="en-GB" sz="2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COME UP WITH </a:t>
            </a:r>
            <a:r>
              <a:rPr lang="en-GB" sz="28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EFFECTIVE SOLUTIONS!</a:t>
            </a:r>
          </a:p>
        </p:txBody>
      </p:sp>
    </p:spTree>
    <p:extLst>
      <p:ext uri="{BB962C8B-B14F-4D97-AF65-F5344CB8AC3E}">
        <p14:creationId xmlns:p14="http://schemas.microsoft.com/office/powerpoint/2010/main" val="28128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744</Words>
  <Application>Microsoft Office PowerPoint</Application>
  <PresentationFormat>Widescreen</PresentationFormat>
  <Paragraphs>226</Paragraphs>
  <Slides>44</Slides>
  <Notes>1</Notes>
  <HiddenSlides>0</HiddenSlides>
  <MMClips>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Rounded MT Bold</vt:lpstr>
      <vt:lpstr>Calibri</vt:lpstr>
      <vt:lpstr>Calibri Light</vt:lpstr>
      <vt:lpstr>Papyrus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113</cp:revision>
  <dcterms:created xsi:type="dcterms:W3CDTF">2019-11-09T00:25:12Z</dcterms:created>
  <dcterms:modified xsi:type="dcterms:W3CDTF">2023-10-22T00:15:20Z</dcterms:modified>
</cp:coreProperties>
</file>