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7" r:id="rId4"/>
    <p:sldId id="270" r:id="rId5"/>
    <p:sldId id="256" r:id="rId6"/>
    <p:sldId id="260" r:id="rId7"/>
    <p:sldId id="279" r:id="rId8"/>
    <p:sldId id="261" r:id="rId9"/>
    <p:sldId id="280" r:id="rId10"/>
    <p:sldId id="281" r:id="rId11"/>
    <p:sldId id="294" r:id="rId12"/>
    <p:sldId id="291" r:id="rId13"/>
    <p:sldId id="292" r:id="rId14"/>
    <p:sldId id="271" r:id="rId15"/>
    <p:sldId id="295" r:id="rId16"/>
    <p:sldId id="272" r:id="rId17"/>
    <p:sldId id="273" r:id="rId18"/>
    <p:sldId id="296" r:id="rId19"/>
    <p:sldId id="283" r:id="rId20"/>
    <p:sldId id="275" r:id="rId21"/>
    <p:sldId id="288" r:id="rId22"/>
    <p:sldId id="277" r:id="rId23"/>
    <p:sldId id="289" r:id="rId24"/>
    <p:sldId id="282" r:id="rId25"/>
    <p:sldId id="284" r:id="rId26"/>
    <p:sldId id="268" r:id="rId27"/>
    <p:sldId id="269" r:id="rId28"/>
    <p:sldId id="29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267" autoAdjust="0"/>
    <p:restoredTop sz="94660"/>
  </p:normalViewPr>
  <p:slideViewPr>
    <p:cSldViewPr snapToGrid="0">
      <p:cViewPr varScale="1">
        <p:scale>
          <a:sx n="61" d="100"/>
          <a:sy n="61" d="100"/>
        </p:scale>
        <p:origin x="28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BC634-EFEE-4937-9259-E6D494EBD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92B3C9-5766-46EC-BE98-30093B59E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5CAE4-49B6-4769-A51E-BF380335B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3DD4-19A1-4D6A-85F7-78141595D17B}" type="datetimeFigureOut">
              <a:rPr lang="en-GB" smtClean="0"/>
              <a:t>14/08/2017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A3863-52D9-4A34-AC88-C3CA0D31C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BFCCA-53C5-49BE-A2D4-AF91A22D2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77C-CE19-4D30-986D-2C9C70636C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144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BA5A3-9701-4206-8BB4-C47316BA9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DBA5E6-CFB9-4E76-8592-D033D52E33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76154-19F4-4DEE-99FA-B1CAD11C0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3DD4-19A1-4D6A-85F7-78141595D17B}" type="datetimeFigureOut">
              <a:rPr lang="en-GB" smtClean="0"/>
              <a:t>14/08/2017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54432-E7A2-4C79-8F15-62401FF9C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6DC35-872F-4E74-A9C2-EB29F7A9D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77C-CE19-4D30-986D-2C9C70636C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537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5453DF-4123-4AE1-A078-BAC5F2716A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1C2F2-1937-4FF1-8D1D-19858AAF68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691F2-E4FE-49AB-B80E-A408A093A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3DD4-19A1-4D6A-85F7-78141595D17B}" type="datetimeFigureOut">
              <a:rPr lang="en-GB" smtClean="0"/>
              <a:t>14/08/2017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2C61A-D323-4433-A5C7-4176E7452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7E041-12FF-447F-A79F-6FDD96E10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77C-CE19-4D30-986D-2C9C70636C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987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14/08/2017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608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14/08/2017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761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14/08/2017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975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14/08/2017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439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14/08/2017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937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14/08/2017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40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14/08/2017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468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14/08/2017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799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FA4C3-2F39-46E7-B126-99F2F8ED8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C2968-233B-4E18-9B2B-3F1FAC629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B3EFF-5653-4AB6-8DDD-0AFAD4F13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3DD4-19A1-4D6A-85F7-78141595D17B}" type="datetimeFigureOut">
              <a:rPr lang="en-GB" smtClean="0"/>
              <a:t>14/08/2017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0C45E-D980-479C-B9BD-FAF928A71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9C0C0-7388-4D9D-BD96-016B1B4BA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77C-CE19-4D30-986D-2C9C70636C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0422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14/08/2017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963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14/08/2017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282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14/08/2017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875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14/08/2017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04004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14/08/2017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17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14/08/2017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79726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14/08/2017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9188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14/08/2017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5798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14/08/2017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62154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14/08/2017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8163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611D2-0F9D-445C-A16A-E65912FCB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4B8C39-FE95-4A12-8DF4-AD3FB5080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C0A738-E3B7-45AC-9175-1E6514863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3DD4-19A1-4D6A-85F7-78141595D17B}" type="datetimeFigureOut">
              <a:rPr lang="en-GB" smtClean="0"/>
              <a:t>14/08/2017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80691-E76E-4CEC-A7D4-F55996C7D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180CD-FFFB-48F4-96C4-A2721E538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77C-CE19-4D30-986D-2C9C70636C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617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14/08/2017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8505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14/08/2017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30051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14/08/2017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08231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14/08/2017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4737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02855-6E0B-4ECD-B3DC-417E96B7D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E561C-E845-4420-AC1E-A59D9B5EDE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3A4096-29A2-4E17-80E8-E0B0A2C5B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EF64EB-5F2D-4AA8-8832-A42EE2637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3DD4-19A1-4D6A-85F7-78141595D17B}" type="datetimeFigureOut">
              <a:rPr lang="en-GB" smtClean="0"/>
              <a:t>14/08/2017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BD018D-5CC2-4AB4-A5F4-8C420509D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E29435-ADEC-4D65-B82E-8A7CA7425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77C-CE19-4D30-986D-2C9C70636C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972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6D01-1528-4331-91AE-EFCF76F5B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03CD7-CE06-42CD-8832-9D6C99196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5E6556-F160-424E-92C5-49D7F3E7F1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D69716-60DC-4ADC-8907-B1882118C2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2FAAC-9106-4560-963B-B69F3F9CD4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88B186-2414-4235-8920-B3373C54C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3DD4-19A1-4D6A-85F7-78141595D17B}" type="datetimeFigureOut">
              <a:rPr lang="en-GB" smtClean="0"/>
              <a:t>14/08/2017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5FAD9B-9CF1-4A19-B8C6-6192E412E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DC3C86-6B1E-483B-8A88-3FCE8CF8E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77C-CE19-4D30-986D-2C9C70636C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255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A24F7-D0C7-446F-AB90-14A7E8A43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01CC6E-B3EA-488F-9685-0FF0E2BC7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3DD4-19A1-4D6A-85F7-78141595D17B}" type="datetimeFigureOut">
              <a:rPr lang="en-GB" smtClean="0"/>
              <a:t>14/08/2017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C4DF61-6224-47B0-8C5F-34E21DCAE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786C73-51C7-42D1-936A-EBE40F78B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77C-CE19-4D30-986D-2C9C70636C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284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61F1B1-FDC1-4E95-A11B-731051C5C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3DD4-19A1-4D6A-85F7-78141595D17B}" type="datetimeFigureOut">
              <a:rPr lang="en-GB" smtClean="0"/>
              <a:t>14/08/2017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AA4B86-D4F2-4A61-BE32-5C8454D97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ED463-B204-4ADE-A9F0-E5830C3F3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77C-CE19-4D30-986D-2C9C70636C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630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77F8D-B17B-4D9D-8E8B-5E82F37D0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3D9C9-8B3C-4136-B898-CB4CA2BFA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EFF7FC-646B-40E6-BB3B-4CF135195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27758-85D3-42B2-91DD-F211F281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3DD4-19A1-4D6A-85F7-78141595D17B}" type="datetimeFigureOut">
              <a:rPr lang="en-GB" smtClean="0"/>
              <a:t>14/08/2017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7B1138-C2C5-4AE5-8EFA-92D6BA042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0586A5-6678-4662-894D-7B3C928FC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77C-CE19-4D30-986D-2C9C70636C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413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656E5-C67E-42FC-860A-BFFF28DA1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707FB3-6590-40D8-AAD0-7E39E344E3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1B14ED-3C66-43B6-988E-0AE372966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D2FDD5-407F-4AD0-AF60-7038EDB73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3DD4-19A1-4D6A-85F7-78141595D17B}" type="datetimeFigureOut">
              <a:rPr lang="en-GB" smtClean="0"/>
              <a:t>14/08/2017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3099A6-6CA2-48C7-8365-52E7853AB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11B82-72DB-4C7D-A52F-88F7B5CE3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777C-CE19-4D30-986D-2C9C70636C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8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939FF2-302B-42AB-8E2D-6813BABA3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F52CF-7FFF-4B50-844A-3AFBB56A5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CAE5C-8697-438D-9793-5649584B86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33DD4-19A1-4D6A-85F7-78141595D17B}" type="datetimeFigureOut">
              <a:rPr lang="en-GB" smtClean="0"/>
              <a:t>14/08/2017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C626F-FED9-439D-8EAB-E63F9AEC32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B1E28-B21F-4A10-AAE6-373299AE8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6777C-CE19-4D30-986D-2C9C70636C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01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14/08/2017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39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E4BB0-5A5C-4016-99F8-450242BC6078}" type="datetimeFigureOut">
              <a:rPr lang="en-GB" smtClean="0"/>
              <a:t>14/08/2017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073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6.wav"/><Relationship Id="rId7" Type="http://schemas.microsoft.com/office/2007/relationships/hdphoto" Target="../media/hdphoto1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6.wav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media" Target="../media/media11.wav"/><Relationship Id="rId13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audio" Target="../media/media10.wav"/><Relationship Id="rId12" Type="http://schemas.microsoft.com/office/2007/relationships/hdphoto" Target="../media/hdphoto1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media" Target="../media/media10.wav"/><Relationship Id="rId11" Type="http://schemas.openxmlformats.org/officeDocument/2006/relationships/image" Target="../media/image13.png"/><Relationship Id="rId5" Type="http://schemas.microsoft.com/office/2007/relationships/media" Target="../media/media9.wav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24.xml"/><Relationship Id="rId4" Type="http://schemas.microsoft.com/office/2007/relationships/media" Target="../media/media8.wav"/><Relationship Id="rId9" Type="http://schemas.openxmlformats.org/officeDocument/2006/relationships/audio" Target="../media/media11.wav"/><Relationship Id="rId1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lig vid2use">
            <a:hlinkClick r:id="" action="ppaction://media"/>
            <a:extLst>
              <a:ext uri="{FF2B5EF4-FFF2-40B4-BE49-F238E27FC236}">
                <a16:creationId xmlns:a16="http://schemas.microsoft.com/office/drawing/2014/main" id="{FBEFA328-E89E-48A6-8444-7DC3FA72EA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7819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11047" y="387044"/>
            <a:ext cx="5211572" cy="2769112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  <p:pic>
        <p:nvPicPr>
          <p:cNvPr id="3" name="oblig vid2use">
            <a:hlinkClick r:id="" action="ppaction://media"/>
            <a:extLst>
              <a:ext uri="{FF2B5EF4-FFF2-40B4-BE49-F238E27FC236}">
                <a16:creationId xmlns:a16="http://schemas.microsoft.com/office/drawing/2014/main" id="{967CA308-039E-4A3E-8ED7-6103ABB13F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34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85766" y="3785421"/>
            <a:ext cx="5211572" cy="2769112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0BB0E0-2115-42EE-8234-522980F1050D}"/>
              </a:ext>
            </a:extLst>
          </p:cNvPr>
          <p:cNvSpPr txBox="1"/>
          <p:nvPr/>
        </p:nvSpPr>
        <p:spPr>
          <a:xfrm>
            <a:off x="702873" y="1627015"/>
            <a:ext cx="107171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/>
              <a:t>THE LANGUAGE WE USE</a:t>
            </a:r>
          </a:p>
          <a:p>
            <a:pPr algn="ctr"/>
            <a:r>
              <a:rPr lang="en-GB" sz="8000" b="1" dirty="0"/>
              <a:t> FOR </a:t>
            </a:r>
            <a:r>
              <a:rPr lang="en-GB" sz="80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OBLIGATION</a:t>
            </a:r>
          </a:p>
        </p:txBody>
      </p:sp>
      <p:sp>
        <p:nvSpPr>
          <p:cNvPr id="5" name="Not Equal 4">
            <a:extLst>
              <a:ext uri="{FF2B5EF4-FFF2-40B4-BE49-F238E27FC236}">
                <a16:creationId xmlns:a16="http://schemas.microsoft.com/office/drawing/2014/main" id="{9E282F94-C438-4643-916F-05CCAFBDDB39}"/>
              </a:ext>
            </a:extLst>
          </p:cNvPr>
          <p:cNvSpPr/>
          <p:nvPr/>
        </p:nvSpPr>
        <p:spPr>
          <a:xfrm>
            <a:off x="620110" y="5696607"/>
            <a:ext cx="756745" cy="441434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84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id="3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62AB1F-9525-44BD-9F5E-9F5F82E33456}"/>
              </a:ext>
            </a:extLst>
          </p:cNvPr>
          <p:cNvSpPr txBox="1"/>
          <p:nvPr/>
        </p:nvSpPr>
        <p:spPr>
          <a:xfrm>
            <a:off x="2021747" y="1233182"/>
            <a:ext cx="83302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</a:rPr>
              <a:t>THE PAST FORM OF</a:t>
            </a:r>
          </a:p>
          <a:p>
            <a:pPr algn="ctr"/>
            <a:r>
              <a:rPr lang="en-GB" sz="72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MUST</a:t>
            </a:r>
            <a:r>
              <a:rPr lang="en-GB" sz="7200" b="1" dirty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</a:rPr>
              <a:t> AND </a:t>
            </a:r>
            <a:r>
              <a:rPr lang="en-GB" sz="72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HAVE TO</a:t>
            </a:r>
          </a:p>
          <a:p>
            <a:pPr algn="ctr"/>
            <a:r>
              <a:rPr lang="en-GB" sz="7200" b="1" dirty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</a:rPr>
              <a:t>IS</a:t>
            </a:r>
          </a:p>
          <a:p>
            <a:pPr algn="ctr"/>
            <a:r>
              <a:rPr lang="en-GB" sz="72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HAD TO</a:t>
            </a:r>
          </a:p>
        </p:txBody>
      </p:sp>
    </p:spTree>
    <p:extLst>
      <p:ext uri="{BB962C8B-B14F-4D97-AF65-F5344CB8AC3E}">
        <p14:creationId xmlns:p14="http://schemas.microsoft.com/office/powerpoint/2010/main" val="260847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62AB1F-9525-44BD-9F5E-9F5F82E33456}"/>
              </a:ext>
            </a:extLst>
          </p:cNvPr>
          <p:cNvSpPr txBox="1"/>
          <p:nvPr/>
        </p:nvSpPr>
        <p:spPr>
          <a:xfrm>
            <a:off x="2021747" y="1233182"/>
            <a:ext cx="83302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</a:rPr>
              <a:t>I </a:t>
            </a:r>
            <a:r>
              <a:rPr lang="en-GB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MUST</a:t>
            </a:r>
            <a:r>
              <a:rPr lang="en-GB" sz="5400" b="1" dirty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</a:rPr>
              <a:t> SEE PETER BECAUSE</a:t>
            </a:r>
          </a:p>
          <a:p>
            <a:pPr algn="ctr"/>
            <a:r>
              <a:rPr lang="en-GB" sz="5400" b="1" dirty="0">
                <a:ln w="28575">
                  <a:solidFill>
                    <a:schemeClr val="tx1"/>
                  </a:solidFill>
                </a:ln>
                <a:solidFill>
                  <a:schemeClr val="accent5"/>
                </a:solidFill>
              </a:rPr>
              <a:t>I </a:t>
            </a:r>
            <a:r>
              <a:rPr lang="en-GB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HAVE TO </a:t>
            </a:r>
            <a:r>
              <a:rPr lang="en-GB" sz="5400" b="1" dirty="0">
                <a:ln w="28575">
                  <a:solidFill>
                    <a:prstClr val="black"/>
                  </a:solidFill>
                </a:ln>
                <a:solidFill>
                  <a:srgbClr val="4472C4"/>
                </a:solidFill>
              </a:rPr>
              <a:t>PAY HIM</a:t>
            </a:r>
          </a:p>
          <a:p>
            <a:pPr algn="ctr"/>
            <a:endParaRPr lang="en-GB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  <a:p>
            <a:pPr algn="ctr"/>
            <a:r>
              <a:rPr lang="en-GB" sz="5400" b="1" dirty="0">
                <a:ln w="28575">
                  <a:solidFill>
                    <a:prstClr val="black"/>
                  </a:solidFill>
                </a:ln>
                <a:solidFill>
                  <a:srgbClr val="4472C4"/>
                </a:solidFill>
              </a:rPr>
              <a:t>I </a:t>
            </a:r>
            <a:r>
              <a:rPr lang="en-GB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HAD TO</a:t>
            </a:r>
            <a:r>
              <a:rPr lang="en-GB" sz="5400" b="1" dirty="0">
                <a:ln w="28575">
                  <a:solidFill>
                    <a:prstClr val="black"/>
                  </a:solidFill>
                </a:ln>
                <a:solidFill>
                  <a:srgbClr val="4472C4"/>
                </a:solidFill>
              </a:rPr>
              <a:t> SEE PETER BECAUSE I </a:t>
            </a:r>
            <a:r>
              <a:rPr lang="en-GB" sz="5400" b="1" dirty="0">
                <a:ln w="28575">
                  <a:solidFill>
                    <a:prstClr val="black"/>
                  </a:solidFill>
                </a:ln>
                <a:solidFill>
                  <a:srgbClr val="FFFF00"/>
                </a:solidFill>
              </a:rPr>
              <a:t>HAD TO</a:t>
            </a:r>
            <a:r>
              <a:rPr lang="en-GB" sz="5400" b="1" dirty="0">
                <a:ln w="28575">
                  <a:solidFill>
                    <a:prstClr val="black"/>
                  </a:solidFill>
                </a:ln>
                <a:solidFill>
                  <a:srgbClr val="4472C4"/>
                </a:solidFill>
              </a:rPr>
              <a:t> PAY HIM </a:t>
            </a:r>
            <a:endParaRPr lang="en-GB" sz="54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E00C7D-EDFB-4162-AC4A-A51FA3A69943}"/>
              </a:ext>
            </a:extLst>
          </p:cNvPr>
          <p:cNvSpPr/>
          <p:nvPr/>
        </p:nvSpPr>
        <p:spPr>
          <a:xfrm>
            <a:off x="4262923" y="138449"/>
            <a:ext cx="37192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EXAMPLE</a:t>
            </a:r>
          </a:p>
        </p:txBody>
      </p:sp>
    </p:spTree>
    <p:extLst>
      <p:ext uri="{BB962C8B-B14F-4D97-AF65-F5344CB8AC3E}">
        <p14:creationId xmlns:p14="http://schemas.microsoft.com/office/powerpoint/2010/main" val="573432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48920" y="532242"/>
            <a:ext cx="75917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STORY BOARD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EAEEC9-236A-425B-97A0-06049E22FAEC}"/>
              </a:ext>
            </a:extLst>
          </p:cNvPr>
          <p:cNvSpPr txBox="1"/>
          <p:nvPr/>
        </p:nvSpPr>
        <p:spPr>
          <a:xfrm>
            <a:off x="3598304" y="4350631"/>
            <a:ext cx="4893013" cy="1323439"/>
          </a:xfrm>
          <a:prstGeom prst="rect">
            <a:avLst/>
          </a:prstGeom>
          <a:noFill/>
          <a:effectLst>
            <a:glow rad="330200">
              <a:schemeClr val="accent4">
                <a:satMod val="1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19050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ENJOY IT !</a:t>
            </a:r>
          </a:p>
        </p:txBody>
      </p:sp>
    </p:spTree>
    <p:extLst>
      <p:ext uri="{BB962C8B-B14F-4D97-AF65-F5344CB8AC3E}">
        <p14:creationId xmlns:p14="http://schemas.microsoft.com/office/powerpoint/2010/main" val="4015313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67673">
            <a:off x="2637161" y="1730571"/>
            <a:ext cx="2258978" cy="10375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246" y="2956867"/>
            <a:ext cx="1410013" cy="1924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67673">
            <a:off x="2551323" y="5260545"/>
            <a:ext cx="2258978" cy="10375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44813" y="1690151"/>
            <a:ext cx="2305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37265" y="3299616"/>
            <a:ext cx="3060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44812" y="5179176"/>
            <a:ext cx="5511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AGAIN!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98305" y="196683"/>
            <a:ext cx="4893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STORY BOARD</a:t>
            </a:r>
          </a:p>
        </p:txBody>
      </p:sp>
      <p:sp>
        <p:nvSpPr>
          <p:cNvPr id="10" name="Oval 9"/>
          <p:cNvSpPr/>
          <p:nvPr/>
        </p:nvSpPr>
        <p:spPr>
          <a:xfrm>
            <a:off x="233464" y="350196"/>
            <a:ext cx="321013" cy="3210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51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41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45" tmFilter="0, 0; 0.125,0.2665; 0.25,0.4; 0.375,0.465; 0.5,0.5;  0.625,0.535; 0.75,0.6; 0.875,0.7335; 1,1">
                                          <p:stCondLst>
                                            <p:cond delay="124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22" tmFilter="0, 0; 0.125,0.2665; 0.25,0.4; 0.375,0.465; 0.5,0.5;  0.625,0.535; 0.75,0.6; 0.875,0.7335; 1,1">
                                          <p:stCondLst>
                                            <p:cond delay="248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8" tmFilter="0, 0; 0.125,0.2665; 0.25,0.4; 0.375,0.465; 0.5,0.5;  0.625,0.535; 0.75,0.6; 0.875,0.7335; 1,1">
                                          <p:stCondLst>
                                            <p:cond delay="310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49">
                                          <p:stCondLst>
                                            <p:cond delay="121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311" decel="50000">
                                          <p:stCondLst>
                                            <p:cond delay="12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49">
                                          <p:stCondLst>
                                            <p:cond delay="246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311" decel="50000">
                                          <p:stCondLst>
                                            <p:cond delay="250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49">
                                          <p:stCondLst>
                                            <p:cond delay="307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311" decel="50000">
                                          <p:stCondLst>
                                            <p:cond delay="312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49">
                                          <p:stCondLst>
                                            <p:cond delay="339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311" decel="50000">
                                          <p:stCondLst>
                                            <p:cond delay="343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811" y="0"/>
            <a:ext cx="2960819" cy="6401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7034" y="640177"/>
            <a:ext cx="12099616" cy="9294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4000" b="1" dirty="0">
                <a:solidFill>
                  <a:prstClr val="black"/>
                </a:solidFill>
              </a:rPr>
              <a:t>I </a:t>
            </a:r>
            <a:r>
              <a:rPr lang="en-GB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must</a:t>
            </a:r>
            <a:r>
              <a:rPr lang="en-GB" sz="4000" b="1" dirty="0">
                <a:solidFill>
                  <a:prstClr val="black"/>
                </a:solidFill>
              </a:rPr>
              <a:t> get some flowers for my mother’s birthday.</a:t>
            </a:r>
          </a:p>
          <a:p>
            <a:pPr lvl="0"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to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to the bank first, as I don’t have any cash.</a:t>
            </a:r>
          </a:p>
          <a:p>
            <a:pPr lvl="0"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should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see her more but she lives so far away. </a:t>
            </a:r>
          </a:p>
          <a:p>
            <a:pPr lvl="0"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 tells me that I 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needn’t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visit her very often but telephoning more would be nice. </a:t>
            </a:r>
          </a:p>
          <a:p>
            <a:pPr lvl="0">
              <a:defRPr/>
            </a:pPr>
            <a:r>
              <a:rPr lang="en-GB" sz="4000" b="1" dirty="0">
                <a:solidFill>
                  <a:prstClr val="black"/>
                </a:solidFill>
                <a:latin typeface="Calibri" panose="020F0502020204030204"/>
              </a:rPr>
              <a:t>My sister </a:t>
            </a:r>
            <a:r>
              <a:rPr lang="en-GB" sz="40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 panose="020F0502020204030204"/>
              </a:rPr>
              <a:t>has to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4000" b="1" dirty="0">
                <a:solidFill>
                  <a:prstClr val="black"/>
                </a:solidFill>
                <a:latin typeface="Calibri" panose="020F0502020204030204"/>
              </a:rPr>
              <a:t>work four days per week only, so</a:t>
            </a:r>
          </a:p>
          <a:p>
            <a:pPr lvl="0">
              <a:defRPr/>
            </a:pPr>
            <a:r>
              <a:rPr lang="en-GB" sz="4000" b="1" dirty="0">
                <a:solidFill>
                  <a:prstClr val="black"/>
                </a:solidFill>
                <a:latin typeface="Calibri" panose="020F0502020204030204"/>
              </a:rPr>
              <a:t>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can easily visit at weekends. We 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needn’t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support our parents as they have their own shop. </a:t>
            </a:r>
          </a:p>
          <a:p>
            <a:pPr lvl="0"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Maybe we 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should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help in the shop. Perhaps one day we 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run it!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EF01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5000" b="1" dirty="0">
              <a:ln w="28575">
                <a:solidFill>
                  <a:sysClr val="windowText" lastClr="000000"/>
                </a:solidFill>
              </a:ln>
              <a:solidFill>
                <a:srgbClr val="FEF012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EF01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234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22394" y="266278"/>
            <a:ext cx="4282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STORY BOARD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843" y="3808634"/>
            <a:ext cx="9851494" cy="2421224"/>
          </a:xfrm>
          <a:prstGeom prst="rect">
            <a:avLst/>
          </a:prstGeom>
          <a:effectLst>
            <a:glow rad="1905000">
              <a:schemeClr val="accent4">
                <a:satMod val="175000"/>
              </a:schemeClr>
            </a:glow>
          </a:effectLst>
        </p:spPr>
      </p:pic>
      <p:pic>
        <p:nvPicPr>
          <p:cNvPr id="7" name="storyboard introWI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6193" y="1480851"/>
            <a:ext cx="851252" cy="9357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5396" y="1189609"/>
            <a:ext cx="9724901" cy="12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7713" y="1158134"/>
            <a:ext cx="1804572" cy="246299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38539" y="266278"/>
            <a:ext cx="222637" cy="1710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s story">
            <a:hlinkClick r:id="" action="ppaction://media"/>
            <a:extLst>
              <a:ext uri="{FF2B5EF4-FFF2-40B4-BE49-F238E27FC236}">
                <a16:creationId xmlns:a16="http://schemas.microsoft.com/office/drawing/2014/main" id="{4252E013-D62C-4EB3-A980-8FB6DCFF5B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7114" y="1497352"/>
            <a:ext cx="919276" cy="9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1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3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02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811" y="0"/>
            <a:ext cx="2960819" cy="6401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7034" y="640177"/>
            <a:ext cx="12099616" cy="9294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get some flowers for my mother’s birthday.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to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to the bank first, as I don’t have any cash.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should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see her more but she lives so far away.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 tells me that I 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needn’t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visit her very often but telephoning more would be nice.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sister 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 to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 four days per week only, so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 can easily visit at weekends. We 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needn’t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support our parents as they have their own shop.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Maybe we 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should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help in the shop. Perhaps one day we 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run it!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EF01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EF01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EF01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058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01334" y="138449"/>
            <a:ext cx="6442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KEY EXAMPLES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846654-DC1C-4D47-8C42-5CF9D9A0FAE7}"/>
              </a:ext>
            </a:extLst>
          </p:cNvPr>
          <p:cNvSpPr/>
          <p:nvPr/>
        </p:nvSpPr>
        <p:spPr>
          <a:xfrm>
            <a:off x="2594888" y="3011401"/>
            <a:ext cx="68436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</a:t>
            </a:r>
            <a:r>
              <a:rPr kumimoji="0" lang="en-US" sz="44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TO</a:t>
            </a:r>
            <a:r>
              <a:rPr lang="en-US" sz="4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</a:rPr>
              <a:t> GO TO SCHOOL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A0C674-6CA7-43C0-A908-F42FAE05EDBC}"/>
              </a:ext>
            </a:extLst>
          </p:cNvPr>
          <p:cNvSpPr/>
          <p:nvPr/>
        </p:nvSpPr>
        <p:spPr>
          <a:xfrm>
            <a:off x="2010675" y="4212348"/>
            <a:ext cx="78359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latin typeface="Calibri" panose="020F0502020204030204"/>
              </a:rPr>
              <a:t>SHE</a:t>
            </a: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SHOULD</a:t>
            </a:r>
            <a:r>
              <a:rPr lang="en-US" sz="4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</a:rPr>
              <a:t> BE MORE FRIENDLY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7C8BF8-C9A7-4640-8104-79DB2D883C6E}"/>
              </a:ext>
            </a:extLst>
          </p:cNvPr>
          <p:cNvSpPr/>
          <p:nvPr/>
        </p:nvSpPr>
        <p:spPr>
          <a:xfrm>
            <a:off x="1616449" y="1810454"/>
            <a:ext cx="88840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latin typeface="Calibri" panose="020F0502020204030204"/>
              </a:rPr>
              <a:t>I</a:t>
            </a: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MUST</a:t>
            </a:r>
            <a:r>
              <a:rPr lang="en-US" sz="4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</a:rPr>
              <a:t> REMEMBER YOUR BIRTHDAY!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C82240-356E-4AAD-A9C3-20AAF7B7AD3C}"/>
              </a:ext>
            </a:extLst>
          </p:cNvPr>
          <p:cNvSpPr/>
          <p:nvPr/>
        </p:nvSpPr>
        <p:spPr>
          <a:xfrm>
            <a:off x="1485111" y="5614708"/>
            <a:ext cx="88870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</a:t>
            </a:r>
            <a:r>
              <a:rPr kumimoji="0" lang="en-US" sz="44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NEEDN’T</a:t>
            </a:r>
            <a:r>
              <a:rPr lang="en-US" sz="4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</a:rPr>
              <a:t> TEXT ME I’LL CALL YOU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MORE OBS EXS">
            <a:hlinkClick r:id="" action="ppaction://media"/>
            <a:extLst>
              <a:ext uri="{FF2B5EF4-FFF2-40B4-BE49-F238E27FC236}">
                <a16:creationId xmlns:a16="http://schemas.microsoft.com/office/drawing/2014/main" id="{9DB21C3F-8A96-46E9-83A0-866CA3C53ADE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679.37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103" y="1991974"/>
            <a:ext cx="406400" cy="406400"/>
          </a:xfrm>
        </p:spPr>
      </p:pic>
      <p:pic>
        <p:nvPicPr>
          <p:cNvPr id="8" name="MORE OBS EXS">
            <a:hlinkClick r:id="" action="ppaction://media"/>
            <a:extLst>
              <a:ext uri="{FF2B5EF4-FFF2-40B4-BE49-F238E27FC236}">
                <a16:creationId xmlns:a16="http://schemas.microsoft.com/office/drawing/2014/main" id="{0C206C70-D7D8-401C-B425-3AC5AE27A8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19" end="10578.37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103" y="3374442"/>
            <a:ext cx="406400" cy="406400"/>
          </a:xfrm>
          <a:prstGeom prst="rect">
            <a:avLst/>
          </a:prstGeom>
        </p:spPr>
      </p:pic>
      <p:pic>
        <p:nvPicPr>
          <p:cNvPr id="9" name="MORE OBS EXS">
            <a:hlinkClick r:id="" action="ppaction://media"/>
            <a:extLst>
              <a:ext uri="{FF2B5EF4-FFF2-40B4-BE49-F238E27FC236}">
                <a16:creationId xmlns:a16="http://schemas.microsoft.com/office/drawing/2014/main" id="{7465674F-49DE-4C80-A380-7AFA7A07F6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11" end="6620.37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103" y="4553710"/>
            <a:ext cx="406400" cy="406400"/>
          </a:xfrm>
          <a:prstGeom prst="rect">
            <a:avLst/>
          </a:prstGeom>
        </p:spPr>
      </p:pic>
      <p:pic>
        <p:nvPicPr>
          <p:cNvPr id="10" name="MORE OBS EXS">
            <a:hlinkClick r:id="" action="ppaction://media"/>
            <a:extLst>
              <a:ext uri="{FF2B5EF4-FFF2-40B4-BE49-F238E27FC236}">
                <a16:creationId xmlns:a16="http://schemas.microsoft.com/office/drawing/2014/main" id="{3339DD90-7253-407E-87D9-CB90981C39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70" end="1401.37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103" y="5796228"/>
            <a:ext cx="406400" cy="406400"/>
          </a:xfrm>
          <a:prstGeom prst="rect">
            <a:avLst/>
          </a:prstGeom>
        </p:spPr>
      </p:pic>
      <p:sp>
        <p:nvSpPr>
          <p:cNvPr id="2" name="Not Equal 1">
            <a:extLst>
              <a:ext uri="{FF2B5EF4-FFF2-40B4-BE49-F238E27FC236}">
                <a16:creationId xmlns:a16="http://schemas.microsoft.com/office/drawing/2014/main" id="{68E3D53D-29FE-47D3-9B3E-5271AC6AC09E}"/>
              </a:ext>
            </a:extLst>
          </p:cNvPr>
          <p:cNvSpPr/>
          <p:nvPr/>
        </p:nvSpPr>
        <p:spPr>
          <a:xfrm>
            <a:off x="11071654" y="5486400"/>
            <a:ext cx="951470" cy="716228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0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7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8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1169" y="4536561"/>
            <a:ext cx="99845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DIALOGUE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776" y="753840"/>
            <a:ext cx="4167147" cy="21703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0" y="2554897"/>
            <a:ext cx="10049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572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420" y="966859"/>
            <a:ext cx="124587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Mike: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/>
              </a:rPr>
              <a:t>o we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to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tell people about our plans?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Fiona: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Our plans can be private but we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tell the children.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Mike: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/>
              </a:rPr>
              <a:t> When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should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tell them? Soon, do you think?          	 	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Fiona: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/>
              </a:rPr>
              <a:t>We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latin typeface="Calibri" panose="020F0502020204030204"/>
              </a:rPr>
              <a:t>needn’t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say anything until they seem ready.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Mike: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/>
              </a:rPr>
              <a:t>We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should</a:t>
            </a:r>
            <a:r>
              <a:rPr kumimoji="0" lang="en-GB" sz="3200" b="1" i="0" u="none" strike="noStrike" kern="1200" cap="none" spc="0" normalizeH="0" baseline="0" noProof="0" dirty="0"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help them understand.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must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 with us too!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  It isn’t everyday their mother gets remarried!</a:t>
            </a:r>
          </a:p>
          <a:p>
            <a:pPr lvl="0"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Fiona: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 </a:t>
            </a:r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</a:rPr>
              <a:t>must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listen to their feelings, that would be fair!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Mike: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Maybe we will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to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persuade them everything will be fine.</a:t>
            </a:r>
          </a:p>
          <a:p>
            <a:pPr lvl="0">
              <a:defRPr/>
            </a:pPr>
            <a:r>
              <a:rPr lang="en-GB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Fiona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/>
              </a:rPr>
              <a:t>We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needn’t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worry, they know </a:t>
            </a:r>
            <a:r>
              <a:rPr lang="en-GB" sz="3200" b="1" dirty="0">
                <a:solidFill>
                  <a:prstClr val="black"/>
                </a:solidFill>
              </a:rPr>
              <a:t>and like you. </a:t>
            </a:r>
          </a:p>
          <a:p>
            <a:pPr lvl="0">
              <a:defRPr/>
            </a:pPr>
            <a:r>
              <a:rPr lang="en-GB" sz="3200" b="1" dirty="0">
                <a:solidFill>
                  <a:prstClr val="black"/>
                </a:solidFill>
              </a:rPr>
              <a:t>             They’ll </a:t>
            </a:r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</a:rPr>
              <a:t>have to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accept it.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Mike: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/>
              </a:rPr>
              <a:t>I do hope so..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844" y="0"/>
            <a:ext cx="1874935" cy="62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92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152024" y="104448"/>
            <a:ext cx="6784838" cy="6512012"/>
          </a:xfrm>
          <a:prstGeom prst="star32">
            <a:avLst/>
          </a:prstGeom>
          <a:solidFill>
            <a:srgbClr val="FFF0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IDEA</a:t>
            </a: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381" r="48192"/>
          <a:stretch/>
        </p:blipFill>
        <p:spPr>
          <a:xfrm>
            <a:off x="310551" y="2224119"/>
            <a:ext cx="2958860" cy="41012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538" y="3097815"/>
            <a:ext cx="456411" cy="7771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593" y="2370054"/>
            <a:ext cx="1659874" cy="143190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61460">
            <a:off x="817940" y="2412375"/>
            <a:ext cx="1481605" cy="126916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773" y="2348172"/>
            <a:ext cx="1472038" cy="126986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17" y="2467144"/>
            <a:ext cx="1495913" cy="129046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96" y="2470463"/>
            <a:ext cx="1481186" cy="127776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56863">
            <a:off x="794776" y="2411656"/>
            <a:ext cx="1527932" cy="131808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5" name="Oval 4"/>
          <p:cNvSpPr/>
          <p:nvPr/>
        </p:nvSpPr>
        <p:spPr>
          <a:xfrm>
            <a:off x="86022" y="129396"/>
            <a:ext cx="275535" cy="2156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48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599" y="3780952"/>
            <a:ext cx="11487704" cy="2823359"/>
          </a:xfrm>
          <a:prstGeom prst="rect">
            <a:avLst/>
          </a:prstGeom>
          <a:effectLst>
            <a:glow rad="1905000">
              <a:schemeClr val="accent4">
                <a:satMod val="175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85244" y="1699413"/>
            <a:ext cx="1804572" cy="2462997"/>
          </a:xfrm>
          <a:prstGeom prst="rect">
            <a:avLst/>
          </a:prstGeom>
        </p:spPr>
      </p:pic>
      <p:pic>
        <p:nvPicPr>
          <p:cNvPr id="7" name="storyboard introWI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054512" y="1056364"/>
            <a:ext cx="653988" cy="7189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54797" y="338502"/>
            <a:ext cx="3865466" cy="129787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43853" y="1738454"/>
            <a:ext cx="400050" cy="4476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obs track">
            <a:hlinkClick r:id="" action="ppaction://media"/>
            <a:extLst>
              <a:ext uri="{FF2B5EF4-FFF2-40B4-BE49-F238E27FC236}">
                <a16:creationId xmlns:a16="http://schemas.microsoft.com/office/drawing/2014/main" id="{EF743B9E-A67E-4C2C-8B1E-F15CC6D06F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2639.52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55501" y="3095508"/>
            <a:ext cx="406400" cy="406400"/>
          </a:xfrm>
          <a:prstGeom prst="rect">
            <a:avLst/>
          </a:prstGeom>
        </p:spPr>
      </p:pic>
      <p:pic>
        <p:nvPicPr>
          <p:cNvPr id="12" name="obs track">
            <a:hlinkClick r:id="" action="ppaction://media"/>
            <a:extLst>
              <a:ext uri="{FF2B5EF4-FFF2-40B4-BE49-F238E27FC236}">
                <a16:creationId xmlns:a16="http://schemas.microsoft.com/office/drawing/2014/main" id="{4501D39C-5F89-45BF-9870-A016ABADEC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0321" end="42715.52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904044" y="3095508"/>
            <a:ext cx="406400" cy="406400"/>
          </a:xfrm>
          <a:prstGeom prst="rect">
            <a:avLst/>
          </a:prstGeom>
        </p:spPr>
      </p:pic>
      <p:pic>
        <p:nvPicPr>
          <p:cNvPr id="13" name="obs track">
            <a:hlinkClick r:id="" action="ppaction://media"/>
            <a:extLst>
              <a:ext uri="{FF2B5EF4-FFF2-40B4-BE49-F238E27FC236}">
                <a16:creationId xmlns:a16="http://schemas.microsoft.com/office/drawing/2014/main" id="{FB1B291A-A7F5-4FBF-AA78-F51FC6AE6E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9439" end="28262.52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31987" y="3127996"/>
            <a:ext cx="406400" cy="406400"/>
          </a:xfrm>
          <a:prstGeom prst="rect">
            <a:avLst/>
          </a:prstGeom>
        </p:spPr>
      </p:pic>
      <p:pic>
        <p:nvPicPr>
          <p:cNvPr id="14" name="obs track">
            <a:hlinkClick r:id="" action="ppaction://media"/>
            <a:extLst>
              <a:ext uri="{FF2B5EF4-FFF2-40B4-BE49-F238E27FC236}">
                <a16:creationId xmlns:a16="http://schemas.microsoft.com/office/drawing/2014/main" id="{BF009097-8600-4070-9A13-AF8B3B5B52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9940" end="12312.52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80530" y="3106225"/>
            <a:ext cx="406400" cy="406400"/>
          </a:xfrm>
          <a:prstGeom prst="rect">
            <a:avLst/>
          </a:prstGeom>
        </p:spPr>
      </p:pic>
      <p:pic>
        <p:nvPicPr>
          <p:cNvPr id="19" name="SHE OBS DIALG">
            <a:hlinkClick r:id="" action="ppaction://media"/>
            <a:extLst>
              <a:ext uri="{FF2B5EF4-FFF2-40B4-BE49-F238E27FC236}">
                <a16:creationId xmlns:a16="http://schemas.microsoft.com/office/drawing/2014/main" id="{5AB65CEC-4810-4868-8B63-2D76CCD772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21836.764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3903" y="4267668"/>
            <a:ext cx="406400" cy="406400"/>
          </a:xfrm>
          <a:prstGeom prst="rect">
            <a:avLst/>
          </a:prstGeom>
        </p:spPr>
      </p:pic>
      <p:pic>
        <p:nvPicPr>
          <p:cNvPr id="20" name="SHE OBS DIALG">
            <a:hlinkClick r:id="" action="ppaction://media"/>
            <a:extLst>
              <a:ext uri="{FF2B5EF4-FFF2-40B4-BE49-F238E27FC236}">
                <a16:creationId xmlns:a16="http://schemas.microsoft.com/office/drawing/2014/main" id="{6EFECEE4-AB50-412F-AB47-C226A77A75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6258" end="15815.764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7180" y="4267668"/>
            <a:ext cx="406400" cy="406400"/>
          </a:xfrm>
          <a:prstGeom prst="rect">
            <a:avLst/>
          </a:prstGeom>
        </p:spPr>
      </p:pic>
      <p:pic>
        <p:nvPicPr>
          <p:cNvPr id="21" name="SHE OBS DIALG">
            <a:hlinkClick r:id="" action="ppaction://media"/>
            <a:extLst>
              <a:ext uri="{FF2B5EF4-FFF2-40B4-BE49-F238E27FC236}">
                <a16:creationId xmlns:a16="http://schemas.microsoft.com/office/drawing/2014/main" id="{EE95918C-8A86-4715-9396-047F58328B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2259" end="9806.764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040716" y="4267668"/>
            <a:ext cx="406400" cy="406400"/>
          </a:xfrm>
          <a:prstGeom prst="rect">
            <a:avLst/>
          </a:prstGeom>
        </p:spPr>
      </p:pic>
      <p:pic>
        <p:nvPicPr>
          <p:cNvPr id="22" name="SHE OBS DIALG">
            <a:hlinkClick r:id="" action="ppaction://media"/>
            <a:extLst>
              <a:ext uri="{FF2B5EF4-FFF2-40B4-BE49-F238E27FC236}">
                <a16:creationId xmlns:a16="http://schemas.microsoft.com/office/drawing/2014/main" id="{A76043C4-D9D2-4EC3-A9DD-7BF3A34D1D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8371" end="4224.764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56978" y="4267668"/>
            <a:ext cx="406400" cy="406400"/>
          </a:xfrm>
          <a:prstGeom prst="rect">
            <a:avLst/>
          </a:prstGeom>
        </p:spPr>
      </p:pic>
      <p:pic>
        <p:nvPicPr>
          <p:cNvPr id="2" name="THEYL ACCEPT">
            <a:hlinkClick r:id="" action="ppaction://media"/>
            <a:extLst>
              <a:ext uri="{FF2B5EF4-FFF2-40B4-BE49-F238E27FC236}">
                <a16:creationId xmlns:a16="http://schemas.microsoft.com/office/drawing/2014/main" id="{01A7F3BB-9251-4DF9-AB24-44304E8D7098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64640" y="4277747"/>
            <a:ext cx="406400" cy="406400"/>
          </a:xfrm>
          <a:prstGeom prst="rect">
            <a:avLst/>
          </a:prstGeom>
        </p:spPr>
      </p:pic>
      <p:pic>
        <p:nvPicPr>
          <p:cNvPr id="6" name="IDOHOPESO">
            <a:hlinkClick r:id="" action="ppaction://media"/>
            <a:extLst>
              <a:ext uri="{FF2B5EF4-FFF2-40B4-BE49-F238E27FC236}">
                <a16:creationId xmlns:a16="http://schemas.microsoft.com/office/drawing/2014/main" id="{60042F29-0426-484A-B98E-EE78EC1296D7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77702" y="42676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3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56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33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8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33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3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80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6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5102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36735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32653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40816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39796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5102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7551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59184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58163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420" y="966859"/>
            <a:ext cx="124587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Mike: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/>
              </a:rPr>
              <a:t>o we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to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tell people about our plans?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Fiona: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Our plans can be private but we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tell the children.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Mike: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/>
              </a:rPr>
              <a:t> When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should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tell them? Soon, do you think?          	 	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Fiona: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/>
              </a:rPr>
              <a:t>We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latin typeface="Calibri" panose="020F0502020204030204"/>
              </a:rPr>
              <a:t>needn’t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say anything until they seem ready.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Mike: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/>
              </a:rPr>
              <a:t>We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should</a:t>
            </a:r>
            <a:r>
              <a:rPr kumimoji="0" lang="en-GB" sz="3200" b="1" i="0" u="none" strike="noStrike" kern="1200" cap="none" spc="0" normalizeH="0" baseline="0" noProof="0" dirty="0"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help them understand.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must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 with us too!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  It isn’t everyday their mother gets remarried!</a:t>
            </a:r>
          </a:p>
          <a:p>
            <a:pPr lvl="0"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Fiona: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 </a:t>
            </a:r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</a:rPr>
              <a:t>must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listen to their feelings, that would be fair!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Mike: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Maybe we will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to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persuade them everything will be fine.</a:t>
            </a:r>
          </a:p>
          <a:p>
            <a:pPr lvl="0">
              <a:defRPr/>
            </a:pPr>
            <a:r>
              <a:rPr lang="en-GB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Fiona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/>
              </a:rPr>
              <a:t>We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needn’t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worry, they know </a:t>
            </a:r>
            <a:r>
              <a:rPr lang="en-GB" sz="3200" b="1" dirty="0">
                <a:solidFill>
                  <a:prstClr val="black"/>
                </a:solidFill>
              </a:rPr>
              <a:t>and like you. </a:t>
            </a:r>
          </a:p>
          <a:p>
            <a:pPr lvl="0">
              <a:defRPr/>
            </a:pPr>
            <a:r>
              <a:rPr lang="en-GB" sz="3200" b="1" dirty="0">
                <a:solidFill>
                  <a:prstClr val="black"/>
                </a:solidFill>
              </a:rPr>
              <a:t>             They’ll </a:t>
            </a:r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</a:rPr>
              <a:t>have to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accept it.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Mike: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/>
              </a:rPr>
              <a:t>I do hope so..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844" y="0"/>
            <a:ext cx="1874935" cy="62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05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152024" y="1181100"/>
            <a:ext cx="6401676" cy="5435360"/>
          </a:xfrm>
          <a:prstGeom prst="star32">
            <a:avLst/>
          </a:prstGeom>
          <a:solidFill>
            <a:srgbClr val="FFF0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IDEA</a:t>
            </a: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381" r="48192"/>
          <a:stretch/>
        </p:blipFill>
        <p:spPr>
          <a:xfrm>
            <a:off x="310551" y="2224119"/>
            <a:ext cx="2958860" cy="41012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538" y="3097815"/>
            <a:ext cx="456411" cy="7771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593" y="2370054"/>
            <a:ext cx="1659874" cy="143190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61460">
            <a:off x="817940" y="2412375"/>
            <a:ext cx="1481605" cy="126916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773" y="2348172"/>
            <a:ext cx="1472038" cy="126986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17" y="2467144"/>
            <a:ext cx="1495913" cy="129046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96" y="2470463"/>
            <a:ext cx="1481186" cy="127776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56863">
            <a:off x="794776" y="2411656"/>
            <a:ext cx="1527932" cy="131808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5" name="Oval 4"/>
          <p:cNvSpPr/>
          <p:nvPr/>
        </p:nvSpPr>
        <p:spPr>
          <a:xfrm>
            <a:off x="86022" y="129396"/>
            <a:ext cx="275535" cy="2156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3CD519-2BB8-404C-96A5-65BA4383164C}"/>
              </a:ext>
            </a:extLst>
          </p:cNvPr>
          <p:cNvSpPr/>
          <p:nvPr/>
        </p:nvSpPr>
        <p:spPr>
          <a:xfrm>
            <a:off x="4450473" y="138449"/>
            <a:ext cx="3344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32900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D4D96E-1634-4A1C-A4C2-18027E75B6F6}"/>
              </a:ext>
            </a:extLst>
          </p:cNvPr>
          <p:cNvSpPr txBox="1"/>
          <p:nvPr/>
        </p:nvSpPr>
        <p:spPr>
          <a:xfrm>
            <a:off x="1133472" y="2256442"/>
            <a:ext cx="10001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A </a:t>
            </a: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PROMISE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A </a:t>
            </a: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178970-D9C3-4E79-8753-EBC65DA7864B}"/>
              </a:ext>
            </a:extLst>
          </p:cNvPr>
          <p:cNvSpPr txBox="1"/>
          <p:nvPr/>
        </p:nvSpPr>
        <p:spPr>
          <a:xfrm>
            <a:off x="2838448" y="409575"/>
            <a:ext cx="6591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OBLIGATION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178393-8BB4-4204-A674-F0961E11F2D4}"/>
              </a:ext>
            </a:extLst>
          </p:cNvPr>
          <p:cNvSpPr txBox="1"/>
          <p:nvPr/>
        </p:nvSpPr>
        <p:spPr>
          <a:xfrm>
            <a:off x="1019171" y="3535261"/>
            <a:ext cx="102679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DUTY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AN OFFICIAL OR VERY PERSONAL </a:t>
            </a:r>
            <a:r>
              <a:rPr kumimoji="0" lang="en-GB" sz="54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OBLIGATION</a:t>
            </a:r>
          </a:p>
        </p:txBody>
      </p:sp>
      <p:sp>
        <p:nvSpPr>
          <p:cNvPr id="7" name="Not Equal 6">
            <a:extLst>
              <a:ext uri="{FF2B5EF4-FFF2-40B4-BE49-F238E27FC236}">
                <a16:creationId xmlns:a16="http://schemas.microsoft.com/office/drawing/2014/main" id="{1A5EF54B-175F-4F10-8205-FF4AB57E7890}"/>
              </a:ext>
            </a:extLst>
          </p:cNvPr>
          <p:cNvSpPr/>
          <p:nvPr/>
        </p:nvSpPr>
        <p:spPr>
          <a:xfrm>
            <a:off x="466725" y="5657850"/>
            <a:ext cx="828675" cy="571500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1930" y="6154199"/>
            <a:ext cx="2022855" cy="4292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7" name="Rectangle 6"/>
          <p:cNvSpPr/>
          <p:nvPr/>
        </p:nvSpPr>
        <p:spPr>
          <a:xfrm>
            <a:off x="119656" y="6098711"/>
            <a:ext cx="23674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8" name="Oval 7"/>
          <p:cNvSpPr/>
          <p:nvPr/>
        </p:nvSpPr>
        <p:spPr>
          <a:xfrm>
            <a:off x="3395442" y="317915"/>
            <a:ext cx="379141" cy="379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64" y="4410497"/>
            <a:ext cx="1889589" cy="201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9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0928" y="6238409"/>
            <a:ext cx="2022855" cy="4292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8" name="Oval 7"/>
          <p:cNvSpPr/>
          <p:nvPr/>
        </p:nvSpPr>
        <p:spPr>
          <a:xfrm>
            <a:off x="289932" y="223024"/>
            <a:ext cx="379141" cy="379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62" y="4494707"/>
            <a:ext cx="1889589" cy="20113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357" y="106948"/>
            <a:ext cx="9919052" cy="2353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82" y="2060944"/>
            <a:ext cx="1222064" cy="8222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3942" y="2071968"/>
            <a:ext cx="79683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MUST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55A1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55A1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LOGIC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A DIFFERENT FUNCTION</a:t>
            </a:r>
            <a:endParaRPr kumimoji="0" lang="en-GB" sz="4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2149" y="3955389"/>
            <a:ext cx="10411927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glow rad="622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‘HE </a:t>
            </a:r>
            <a:r>
              <a:rPr kumimoji="0" lang="en-GB" sz="5600" b="1" i="0" u="none" strike="noStrike" kern="1200" cap="none" spc="0" normalizeH="0" baseline="0" noProof="0" dirty="0">
                <a:ln w="28575">
                  <a:noFill/>
                </a:ln>
                <a:effectLst>
                  <a:glow rad="622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ISN’T</a:t>
            </a:r>
            <a:r>
              <a:rPr kumimoji="0" lang="en-GB" sz="54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glow rad="622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HERE SO HE </a:t>
            </a:r>
            <a:r>
              <a:rPr kumimoji="0" lang="en-GB" sz="54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0070C0"/>
                </a:solidFill>
                <a:effectLst>
                  <a:glow rad="622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MUST</a:t>
            </a:r>
            <a:r>
              <a:rPr kumimoji="0" lang="en-GB" sz="54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glow rad="622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BE SOMEWHERE ELSE !’</a:t>
            </a:r>
            <a:endParaRPr kumimoji="0" lang="en-GB" sz="5400" b="0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  <a:effectLst>
                <a:glow rad="6223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05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408882" y="1904363"/>
            <a:ext cx="97430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MUST     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55A1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TO     SHOULD     NEEDN’T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B66C550-FA9D-4CEB-BBC2-923E833F8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57" y="106948"/>
            <a:ext cx="9919052" cy="2353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83" y="1805436"/>
            <a:ext cx="1222064" cy="8222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DED46D-F3B3-4B92-8C43-CAF63CBDCACB}"/>
              </a:ext>
            </a:extLst>
          </p:cNvPr>
          <p:cNvSpPr txBox="1"/>
          <p:nvPr/>
        </p:nvSpPr>
        <p:spPr>
          <a:xfrm>
            <a:off x="837837" y="3167727"/>
            <a:ext cx="104119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glow rad="622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THESE WORDS HAVE OTHER CONTEXTS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solidFill>
                <a:srgbClr val="ED7D31">
                  <a:lumMod val="75000"/>
                </a:srgbClr>
              </a:solidFill>
              <a:effectLst>
                <a:glow rad="6223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dirty="0">
                <a:ln w="28575"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glow rad="622300">
                    <a:srgbClr val="FFC000">
                      <a:satMod val="175000"/>
                    </a:srgbClr>
                  </a:glow>
                </a:effectLst>
                <a:latin typeface="Calibri" panose="020F0502020204030204"/>
              </a:rPr>
              <a:t>SEE  </a:t>
            </a:r>
            <a:r>
              <a:rPr lang="en-GB" sz="7200" b="1" dirty="0">
                <a:ln w="28575">
                  <a:solidFill>
                    <a:prstClr val="black"/>
                  </a:solidFill>
                </a:ln>
                <a:solidFill>
                  <a:srgbClr val="0070C0"/>
                </a:solidFill>
                <a:effectLst>
                  <a:glow rad="622300">
                    <a:srgbClr val="FFC000">
                      <a:satMod val="175000"/>
                    </a:srgbClr>
                  </a:glow>
                </a:effectLst>
                <a:latin typeface="Calibri" panose="020F0502020204030204"/>
              </a:rPr>
              <a:t>AUXILIARIES </a:t>
            </a:r>
            <a:r>
              <a:rPr lang="en-GB" sz="5400" b="1" dirty="0">
                <a:ln w="28575"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glow rad="622300">
                    <a:srgbClr val="FFC000">
                      <a:satMod val="175000"/>
                    </a:srgbClr>
                  </a:glow>
                </a:effectLst>
                <a:latin typeface="Calibri" panose="020F0502020204030204"/>
              </a:rPr>
              <a:t> LESSON </a:t>
            </a:r>
            <a:endParaRPr kumimoji="0" lang="en-GB" sz="5400" b="0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  <a:effectLst>
                <a:glow rad="6223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23AF95-3A77-4FE4-8CFC-76C9F3DC9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07" y="5347405"/>
            <a:ext cx="1265059" cy="1334528"/>
          </a:xfrm>
          <a:prstGeom prst="rect">
            <a:avLst/>
          </a:prstGeom>
        </p:spPr>
      </p:pic>
      <p:sp>
        <p:nvSpPr>
          <p:cNvPr id="6" name="Not Equal 5">
            <a:extLst>
              <a:ext uri="{FF2B5EF4-FFF2-40B4-BE49-F238E27FC236}">
                <a16:creationId xmlns:a16="http://schemas.microsoft.com/office/drawing/2014/main" id="{B3130140-84C0-403F-8C11-F19A31C35A2B}"/>
              </a:ext>
            </a:extLst>
          </p:cNvPr>
          <p:cNvSpPr/>
          <p:nvPr/>
        </p:nvSpPr>
        <p:spPr>
          <a:xfrm>
            <a:off x="11249764" y="6081623"/>
            <a:ext cx="689194" cy="502424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43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D4D96E-1634-4A1C-A4C2-18027E75B6F6}"/>
              </a:ext>
            </a:extLst>
          </p:cNvPr>
          <p:cNvSpPr txBox="1"/>
          <p:nvPr/>
        </p:nvSpPr>
        <p:spPr>
          <a:xfrm>
            <a:off x="1133472" y="2256442"/>
            <a:ext cx="10001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/>
              <a:t> IS A </a:t>
            </a:r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</a:rPr>
              <a:t>PROMISE</a:t>
            </a:r>
            <a:r>
              <a:rPr lang="en-GB" sz="5400" b="1" dirty="0"/>
              <a:t> OR A </a:t>
            </a:r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</a:rPr>
              <a:t>CONTRACT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178970-D9C3-4E79-8753-EBC65DA7864B}"/>
              </a:ext>
            </a:extLst>
          </p:cNvPr>
          <p:cNvSpPr txBox="1"/>
          <p:nvPr/>
        </p:nvSpPr>
        <p:spPr>
          <a:xfrm>
            <a:off x="2838448" y="409575"/>
            <a:ext cx="6591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ln w="38100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OBLIGATION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178393-8BB4-4204-A674-F0961E11F2D4}"/>
              </a:ext>
            </a:extLst>
          </p:cNvPr>
          <p:cNvSpPr txBox="1"/>
          <p:nvPr/>
        </p:nvSpPr>
        <p:spPr>
          <a:xfrm>
            <a:off x="1019171" y="3535261"/>
            <a:ext cx="102679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DUTY</a:t>
            </a:r>
            <a:r>
              <a:rPr lang="en-GB" sz="5400" b="1" dirty="0"/>
              <a:t> </a:t>
            </a:r>
          </a:p>
          <a:p>
            <a:pPr algn="ctr"/>
            <a:r>
              <a:rPr lang="en-GB" sz="5400" b="1" dirty="0"/>
              <a:t>IS AN OFFICIAL OR VERY PERSONAL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OBLIGATION</a:t>
            </a:r>
          </a:p>
        </p:txBody>
      </p:sp>
      <p:sp>
        <p:nvSpPr>
          <p:cNvPr id="7" name="Not Equal 6">
            <a:extLst>
              <a:ext uri="{FF2B5EF4-FFF2-40B4-BE49-F238E27FC236}">
                <a16:creationId xmlns:a16="http://schemas.microsoft.com/office/drawing/2014/main" id="{1A5EF54B-175F-4F10-8205-FF4AB57E7890}"/>
              </a:ext>
            </a:extLst>
          </p:cNvPr>
          <p:cNvSpPr/>
          <p:nvPr/>
        </p:nvSpPr>
        <p:spPr>
          <a:xfrm>
            <a:off x="466725" y="5657850"/>
            <a:ext cx="828675" cy="571500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42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2272">
            <a:off x="356469" y="339513"/>
            <a:ext cx="3736062" cy="23553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09687" y="1517194"/>
            <a:ext cx="3094181" cy="4649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2125" y="6382351"/>
            <a:ext cx="283540" cy="319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BEFORE- YO2017-01-06-18-35-20-7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2897" y="6017954"/>
            <a:ext cx="609600" cy="6096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62125" y="2174136"/>
            <a:ext cx="217714" cy="322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067002" y="5970720"/>
            <a:ext cx="847493" cy="704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7794" y="6249658"/>
            <a:ext cx="626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5897" y="342734"/>
            <a:ext cx="4035902" cy="5870957"/>
          </a:xfrm>
          <a:prstGeom prst="rect">
            <a:avLst/>
          </a:prstGeom>
        </p:spPr>
      </p:pic>
      <p:sp>
        <p:nvSpPr>
          <p:cNvPr id="20" name="Left Arrow Callout 19"/>
          <p:cNvSpPr/>
          <p:nvPr/>
        </p:nvSpPr>
        <p:spPr>
          <a:xfrm>
            <a:off x="7547477" y="574901"/>
            <a:ext cx="3988765" cy="1411215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PERSONAL OBLIGATION</a:t>
            </a:r>
          </a:p>
        </p:txBody>
      </p:sp>
      <p:sp>
        <p:nvSpPr>
          <p:cNvPr id="19" name="Left Arrow Callout 19"/>
          <p:cNvSpPr/>
          <p:nvPr/>
        </p:nvSpPr>
        <p:spPr>
          <a:xfrm>
            <a:off x="7528562" y="3385267"/>
            <a:ext cx="3988765" cy="1078844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sz="2400" b="1" kern="0" dirty="0">
              <a:ln>
                <a:solidFill>
                  <a:prstClr val="black"/>
                </a:solidFill>
              </a:ln>
              <a:solidFill>
                <a:sysClr val="windowText" lastClr="000000"/>
              </a:solidFill>
              <a:effectLst>
                <a:glow rad="698500">
                  <a:srgbClr val="FFC000">
                    <a:satMod val="175000"/>
                  </a:srgbClr>
                </a:glow>
              </a:effectLst>
            </a:endParaRPr>
          </a:p>
          <a:p>
            <a:pPr lvl="0" algn="ctr">
              <a:defRPr/>
            </a:pPr>
            <a:r>
              <a:rPr lang="en-GB" sz="2400" b="1" kern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</a:rPr>
              <a:t>MORAL OBLIGATION</a:t>
            </a:r>
          </a:p>
          <a:p>
            <a:pPr lvl="0" algn="ctr">
              <a:defRPr/>
            </a:pPr>
            <a:r>
              <a:rPr lang="en-GB" sz="2400" b="1" kern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</a:rPr>
              <a:t>DUTY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ysClr val="windowText" lastClr="000000"/>
              </a:solidFill>
              <a:effectLst>
                <a:glow rad="6985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71775" y="476873"/>
            <a:ext cx="3351459" cy="549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5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8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500" b="1" dirty="0">
                <a:solidFill>
                  <a:sysClr val="windowText" lastClr="000000"/>
                </a:solidFill>
                <a:latin typeface="Calibri" panose="020F0502020204030204"/>
              </a:rPr>
              <a:t>HAVE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5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SHOULD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5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NEEDN’T</a:t>
            </a:r>
          </a:p>
        </p:txBody>
      </p:sp>
      <p:sp>
        <p:nvSpPr>
          <p:cNvPr id="18" name="Left Arrow Callout 19"/>
          <p:cNvSpPr/>
          <p:nvPr/>
        </p:nvSpPr>
        <p:spPr>
          <a:xfrm>
            <a:off x="7440544" y="2174136"/>
            <a:ext cx="4336952" cy="931028"/>
          </a:xfrm>
          <a:prstGeom prst="leftArrowCallout">
            <a:avLst>
              <a:gd name="adj1" fmla="val 25000"/>
              <a:gd name="adj2" fmla="val 29274"/>
              <a:gd name="adj3" fmla="val 30129"/>
              <a:gd name="adj4" fmla="val 64977"/>
            </a:avLst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533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EXTERNAL OBLIGATION</a:t>
            </a:r>
          </a:p>
        </p:txBody>
      </p:sp>
      <p:sp>
        <p:nvSpPr>
          <p:cNvPr id="16" name="Left Arrow Callout 19">
            <a:extLst>
              <a:ext uri="{FF2B5EF4-FFF2-40B4-BE49-F238E27FC236}">
                <a16:creationId xmlns:a16="http://schemas.microsoft.com/office/drawing/2014/main" id="{62CB2F0A-A4C9-45AE-8A6E-42DE48EACB42}"/>
              </a:ext>
            </a:extLst>
          </p:cNvPr>
          <p:cNvSpPr/>
          <p:nvPr/>
        </p:nvSpPr>
        <p:spPr>
          <a:xfrm>
            <a:off x="7547476" y="4744215"/>
            <a:ext cx="3988765" cy="922785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 OBLIGATION!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82778">
            <a:off x="28894" y="2528061"/>
            <a:ext cx="4280777" cy="3972024"/>
          </a:xfrm>
          <a:prstGeom prst="rect">
            <a:avLst/>
          </a:prstGeom>
        </p:spPr>
      </p:pic>
      <p:sp>
        <p:nvSpPr>
          <p:cNvPr id="6" name="Not Equal 5">
            <a:extLst>
              <a:ext uri="{FF2B5EF4-FFF2-40B4-BE49-F238E27FC236}">
                <a16:creationId xmlns:a16="http://schemas.microsoft.com/office/drawing/2014/main" id="{4732ED34-05FC-4A44-8ADE-63A994B1F04F}"/>
              </a:ext>
            </a:extLst>
          </p:cNvPr>
          <p:cNvSpPr/>
          <p:nvPr/>
        </p:nvSpPr>
        <p:spPr>
          <a:xfrm>
            <a:off x="260059" y="6316910"/>
            <a:ext cx="771787" cy="481556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13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/>
      <p:bldP spid="20" grpId="0" animBg="1"/>
      <p:bldP spid="19" grpId="0" animBg="1"/>
      <p:bldP spid="18" grpId="0" animBg="1"/>
      <p:bldP spid="16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2272">
            <a:off x="356469" y="339513"/>
            <a:ext cx="3736062" cy="23553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09687" y="1517194"/>
            <a:ext cx="3094181" cy="4649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067002" y="5970720"/>
            <a:ext cx="847493" cy="704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7794" y="6249658"/>
            <a:ext cx="626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5897" y="342734"/>
            <a:ext cx="4035902" cy="5870957"/>
          </a:xfrm>
          <a:prstGeom prst="rect">
            <a:avLst/>
          </a:prstGeom>
        </p:spPr>
      </p:pic>
      <p:sp>
        <p:nvSpPr>
          <p:cNvPr id="20" name="Left Arrow Callout 19"/>
          <p:cNvSpPr/>
          <p:nvPr/>
        </p:nvSpPr>
        <p:spPr>
          <a:xfrm>
            <a:off x="7547477" y="574901"/>
            <a:ext cx="3988765" cy="1411215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PERSONAL OBLIGATION</a:t>
            </a:r>
          </a:p>
        </p:txBody>
      </p:sp>
      <p:sp>
        <p:nvSpPr>
          <p:cNvPr id="19" name="Left Arrow Callout 19"/>
          <p:cNvSpPr/>
          <p:nvPr/>
        </p:nvSpPr>
        <p:spPr>
          <a:xfrm>
            <a:off x="7528562" y="3385267"/>
            <a:ext cx="3988765" cy="1078844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sz="2400" b="1" kern="0" dirty="0">
              <a:ln>
                <a:solidFill>
                  <a:prstClr val="black"/>
                </a:solidFill>
              </a:ln>
              <a:solidFill>
                <a:sysClr val="windowText" lastClr="000000"/>
              </a:solidFill>
              <a:effectLst>
                <a:glow rad="698500">
                  <a:srgbClr val="FFC000">
                    <a:satMod val="175000"/>
                  </a:srgbClr>
                </a:glow>
              </a:effectLst>
            </a:endParaRPr>
          </a:p>
          <a:p>
            <a:pPr lvl="0" algn="ctr">
              <a:defRPr/>
            </a:pPr>
            <a:r>
              <a:rPr lang="en-GB" sz="2400" b="1" kern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</a:rPr>
              <a:t>MORAL OBLIGATION</a:t>
            </a:r>
          </a:p>
          <a:p>
            <a:pPr lvl="0" algn="ctr">
              <a:defRPr/>
            </a:pPr>
            <a:r>
              <a:rPr lang="en-GB" sz="2400" b="1" kern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</a:rPr>
              <a:t>DUTY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ysClr val="windowText" lastClr="000000"/>
              </a:solidFill>
              <a:effectLst>
                <a:glow rad="6985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71775" y="476873"/>
            <a:ext cx="3351459" cy="549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5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8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500" b="1" dirty="0">
                <a:solidFill>
                  <a:sysClr val="windowText" lastClr="000000"/>
                </a:solidFill>
                <a:latin typeface="Calibri" panose="020F0502020204030204"/>
              </a:rPr>
              <a:t>HAVE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5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SHOULD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5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NEEDN’T</a:t>
            </a:r>
          </a:p>
        </p:txBody>
      </p:sp>
      <p:sp>
        <p:nvSpPr>
          <p:cNvPr id="18" name="Left Arrow Callout 19"/>
          <p:cNvSpPr/>
          <p:nvPr/>
        </p:nvSpPr>
        <p:spPr>
          <a:xfrm>
            <a:off x="7440544" y="2174136"/>
            <a:ext cx="4336952" cy="931028"/>
          </a:xfrm>
          <a:prstGeom prst="leftArrowCallout">
            <a:avLst>
              <a:gd name="adj1" fmla="val 25000"/>
              <a:gd name="adj2" fmla="val 29274"/>
              <a:gd name="adj3" fmla="val 30129"/>
              <a:gd name="adj4" fmla="val 64977"/>
            </a:avLst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533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EXTERNAL OBLIGATION</a:t>
            </a:r>
          </a:p>
        </p:txBody>
      </p:sp>
      <p:sp>
        <p:nvSpPr>
          <p:cNvPr id="16" name="Left Arrow Callout 19">
            <a:extLst>
              <a:ext uri="{FF2B5EF4-FFF2-40B4-BE49-F238E27FC236}">
                <a16:creationId xmlns:a16="http://schemas.microsoft.com/office/drawing/2014/main" id="{62CB2F0A-A4C9-45AE-8A6E-42DE48EACB42}"/>
              </a:ext>
            </a:extLst>
          </p:cNvPr>
          <p:cNvSpPr/>
          <p:nvPr/>
        </p:nvSpPr>
        <p:spPr>
          <a:xfrm>
            <a:off x="7547476" y="4744215"/>
            <a:ext cx="3988765" cy="922785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 OBLIGATION!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82778">
            <a:off x="28894" y="2528061"/>
            <a:ext cx="4280777" cy="3972024"/>
          </a:xfrm>
          <a:prstGeom prst="rect">
            <a:avLst/>
          </a:prstGeom>
        </p:spPr>
      </p:pic>
      <p:sp>
        <p:nvSpPr>
          <p:cNvPr id="6" name="Not Equal 5">
            <a:extLst>
              <a:ext uri="{FF2B5EF4-FFF2-40B4-BE49-F238E27FC236}">
                <a16:creationId xmlns:a16="http://schemas.microsoft.com/office/drawing/2014/main" id="{4732ED34-05FC-4A44-8ADE-63A994B1F04F}"/>
              </a:ext>
            </a:extLst>
          </p:cNvPr>
          <p:cNvSpPr/>
          <p:nvPr/>
        </p:nvSpPr>
        <p:spPr>
          <a:xfrm>
            <a:off x="260059" y="6316910"/>
            <a:ext cx="771787" cy="481556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MUST ETC W I P">
            <a:hlinkClick r:id="" action="ppaction://media"/>
            <a:extLst>
              <a:ext uri="{FF2B5EF4-FFF2-40B4-BE49-F238E27FC236}">
                <a16:creationId xmlns:a16="http://schemas.microsoft.com/office/drawing/2014/main" id="{552EF8D1-F0AC-4706-82EE-73389E158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27960" y="61356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8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49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AD3AD0-2A29-4886-A66A-E8176B7F44B6}"/>
              </a:ext>
            </a:extLst>
          </p:cNvPr>
          <p:cNvSpPr txBox="1"/>
          <p:nvPr/>
        </p:nvSpPr>
        <p:spPr>
          <a:xfrm>
            <a:off x="1016869" y="3658286"/>
            <a:ext cx="10735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/>
              <a:t>WE                   WORK HARD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582CA2-0553-4808-9B28-1FE43DF14A23}"/>
              </a:ext>
            </a:extLst>
          </p:cNvPr>
          <p:cNvSpPr/>
          <p:nvPr/>
        </p:nvSpPr>
        <p:spPr>
          <a:xfrm>
            <a:off x="2561472" y="3658286"/>
            <a:ext cx="354135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2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HAVE TO</a:t>
            </a:r>
            <a:endParaRPr lang="en-GB" sz="7200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C2D89D-325B-4F69-AC41-352249DC0DEA}"/>
              </a:ext>
            </a:extLst>
          </p:cNvPr>
          <p:cNvSpPr/>
          <p:nvPr/>
        </p:nvSpPr>
        <p:spPr>
          <a:xfrm>
            <a:off x="3036025" y="3658285"/>
            <a:ext cx="247753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2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MUST</a:t>
            </a:r>
            <a:endParaRPr lang="en-GB" sz="7200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CAA279-2522-4940-813F-A6E4E06F4234}"/>
              </a:ext>
            </a:extLst>
          </p:cNvPr>
          <p:cNvSpPr/>
          <p:nvPr/>
        </p:nvSpPr>
        <p:spPr>
          <a:xfrm>
            <a:off x="2666052" y="3658284"/>
            <a:ext cx="34034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2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SHOULD</a:t>
            </a:r>
            <a:endParaRPr lang="en-GB" sz="7200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43397F-203D-4A02-87A2-49A5CE332741}"/>
              </a:ext>
            </a:extLst>
          </p:cNvPr>
          <p:cNvSpPr/>
          <p:nvPr/>
        </p:nvSpPr>
        <p:spPr>
          <a:xfrm>
            <a:off x="2573046" y="3658285"/>
            <a:ext cx="358950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2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NEEDN’T</a:t>
            </a:r>
            <a:endParaRPr lang="en-GB" sz="7200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Not Equal 6">
            <a:extLst>
              <a:ext uri="{FF2B5EF4-FFF2-40B4-BE49-F238E27FC236}">
                <a16:creationId xmlns:a16="http://schemas.microsoft.com/office/drawing/2014/main" id="{5998B121-734B-453A-91D8-51BBDA266948}"/>
              </a:ext>
            </a:extLst>
          </p:cNvPr>
          <p:cNvSpPr/>
          <p:nvPr/>
        </p:nvSpPr>
        <p:spPr>
          <a:xfrm>
            <a:off x="251670" y="6442745"/>
            <a:ext cx="604007" cy="415255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A0DE6-A725-490B-8B6E-B181758D4709}"/>
              </a:ext>
            </a:extLst>
          </p:cNvPr>
          <p:cNvSpPr txBox="1"/>
          <p:nvPr/>
        </p:nvSpPr>
        <p:spPr>
          <a:xfrm>
            <a:off x="855677" y="504496"/>
            <a:ext cx="105424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ln w="1905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HERE ARE THE </a:t>
            </a:r>
            <a:r>
              <a:rPr lang="en-GB" sz="48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OBLIGATION</a:t>
            </a:r>
            <a:r>
              <a:rPr lang="en-GB" sz="4800" b="1" dirty="0">
                <a:ln w="1905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 AUXILIARIES IN ACTION</a:t>
            </a:r>
          </a:p>
        </p:txBody>
      </p:sp>
    </p:spTree>
    <p:extLst>
      <p:ext uri="{BB962C8B-B14F-4D97-AF65-F5344CB8AC3E}">
        <p14:creationId xmlns:p14="http://schemas.microsoft.com/office/powerpoint/2010/main" val="263892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5" grpId="0"/>
      <p:bldP spid="5" grpId="1"/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AD3AD0-2A29-4886-A66A-E8176B7F44B6}"/>
              </a:ext>
            </a:extLst>
          </p:cNvPr>
          <p:cNvSpPr txBox="1"/>
          <p:nvPr/>
        </p:nvSpPr>
        <p:spPr>
          <a:xfrm>
            <a:off x="3278900" y="2680307"/>
            <a:ext cx="9454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WE                     WORK HARD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582CA2-0553-4808-9B28-1FE43DF14A23}"/>
              </a:ext>
            </a:extLst>
          </p:cNvPr>
          <p:cNvSpPr/>
          <p:nvPr/>
        </p:nvSpPr>
        <p:spPr>
          <a:xfrm>
            <a:off x="4760239" y="2680759"/>
            <a:ext cx="27033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HAVE TO</a:t>
            </a:r>
            <a:endParaRPr lang="en-GB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C2D89D-325B-4F69-AC41-352249DC0DEA}"/>
              </a:ext>
            </a:extLst>
          </p:cNvPr>
          <p:cNvSpPr/>
          <p:nvPr/>
        </p:nvSpPr>
        <p:spPr>
          <a:xfrm>
            <a:off x="5158937" y="1774831"/>
            <a:ext cx="19059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MUST</a:t>
            </a:r>
            <a:endParaRPr lang="en-GB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CAA279-2522-4940-813F-A6E4E06F4234}"/>
              </a:ext>
            </a:extLst>
          </p:cNvPr>
          <p:cNvSpPr/>
          <p:nvPr/>
        </p:nvSpPr>
        <p:spPr>
          <a:xfrm>
            <a:off x="4788290" y="3557924"/>
            <a:ext cx="25987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SHOULD</a:t>
            </a:r>
            <a:endParaRPr lang="en-GB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43397F-203D-4A02-87A2-49A5CE332741}"/>
              </a:ext>
            </a:extLst>
          </p:cNvPr>
          <p:cNvSpPr/>
          <p:nvPr/>
        </p:nvSpPr>
        <p:spPr>
          <a:xfrm>
            <a:off x="4717534" y="4466333"/>
            <a:ext cx="27403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NEEDN’T</a:t>
            </a:r>
            <a:endParaRPr lang="en-GB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Not Equal 6">
            <a:extLst>
              <a:ext uri="{FF2B5EF4-FFF2-40B4-BE49-F238E27FC236}">
                <a16:creationId xmlns:a16="http://schemas.microsoft.com/office/drawing/2014/main" id="{5998B121-734B-453A-91D8-51BBDA266948}"/>
              </a:ext>
            </a:extLst>
          </p:cNvPr>
          <p:cNvSpPr/>
          <p:nvPr/>
        </p:nvSpPr>
        <p:spPr>
          <a:xfrm>
            <a:off x="956345" y="6384022"/>
            <a:ext cx="604007" cy="415255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Left Arrow Callout 19">
            <a:extLst>
              <a:ext uri="{FF2B5EF4-FFF2-40B4-BE49-F238E27FC236}">
                <a16:creationId xmlns:a16="http://schemas.microsoft.com/office/drawing/2014/main" id="{CDBF4A4E-2F77-476C-9F5B-2274BF28C7F7}"/>
              </a:ext>
            </a:extLst>
          </p:cNvPr>
          <p:cNvSpPr/>
          <p:nvPr/>
        </p:nvSpPr>
        <p:spPr>
          <a:xfrm rot="20922625">
            <a:off x="6976924" y="1347791"/>
            <a:ext cx="3988765" cy="951283"/>
          </a:xfrm>
          <a:prstGeom prst="leftArrowCallout">
            <a:avLst/>
          </a:prstGeom>
          <a:solidFill>
            <a:srgbClr val="5B9BD5"/>
          </a:solidFill>
          <a:ln w="28575" cap="flat" cmpd="sng" algn="ctr">
            <a:noFill/>
            <a:prstDash val="solid"/>
            <a:miter lim="800000"/>
          </a:ln>
          <a:effectLst>
            <a:glow rad="228600">
              <a:srgbClr val="FFC000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PERSONAL OBLIGATION</a:t>
            </a:r>
          </a:p>
        </p:txBody>
      </p:sp>
      <p:sp>
        <p:nvSpPr>
          <p:cNvPr id="9" name="Left Arrow Callout 19">
            <a:extLst>
              <a:ext uri="{FF2B5EF4-FFF2-40B4-BE49-F238E27FC236}">
                <a16:creationId xmlns:a16="http://schemas.microsoft.com/office/drawing/2014/main" id="{CE6E580D-D35A-47AC-95BD-A6EAEED569BE}"/>
              </a:ext>
            </a:extLst>
          </p:cNvPr>
          <p:cNvSpPr/>
          <p:nvPr/>
        </p:nvSpPr>
        <p:spPr>
          <a:xfrm rot="19327672" flipH="1">
            <a:off x="1371962" y="4018097"/>
            <a:ext cx="3921731" cy="1343709"/>
          </a:xfrm>
          <a:prstGeom prst="leftArrowCallout">
            <a:avLst>
              <a:gd name="adj1" fmla="val 25609"/>
              <a:gd name="adj2" fmla="val 27455"/>
              <a:gd name="adj3" fmla="val 33308"/>
              <a:gd name="adj4" fmla="val 62749"/>
            </a:avLst>
          </a:prstGeom>
          <a:solidFill>
            <a:srgbClr val="5B9BD5"/>
          </a:solidFill>
          <a:ln w="28575" cap="flat" cmpd="sng" algn="ctr">
            <a:noFill/>
            <a:prstDash val="solid"/>
            <a:miter lim="800000"/>
          </a:ln>
          <a:effectLst>
            <a:glow rad="228600">
              <a:srgbClr val="FFC000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533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EXTERNAL OBLIGATION</a:t>
            </a:r>
          </a:p>
        </p:txBody>
      </p:sp>
      <p:sp>
        <p:nvSpPr>
          <p:cNvPr id="10" name="Left Arrow Callout 19">
            <a:extLst>
              <a:ext uri="{FF2B5EF4-FFF2-40B4-BE49-F238E27FC236}">
                <a16:creationId xmlns:a16="http://schemas.microsoft.com/office/drawing/2014/main" id="{AE06AD9D-C658-43CE-8E9F-40E673AA26C5}"/>
              </a:ext>
            </a:extLst>
          </p:cNvPr>
          <p:cNvSpPr/>
          <p:nvPr/>
        </p:nvSpPr>
        <p:spPr>
          <a:xfrm rot="835544">
            <a:off x="7233157" y="3938844"/>
            <a:ext cx="3988765" cy="1282203"/>
          </a:xfrm>
          <a:prstGeom prst="leftArrowCallout">
            <a:avLst/>
          </a:prstGeom>
          <a:solidFill>
            <a:srgbClr val="5B9BD5"/>
          </a:solidFill>
          <a:ln w="28575" cap="flat" cmpd="sng" algn="ctr">
            <a:noFill/>
            <a:prstDash val="solid"/>
            <a:miter lim="800000"/>
          </a:ln>
          <a:effectLst>
            <a:glow rad="228600">
              <a:srgbClr val="FFC000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ysClr val="windowText" lastClr="000000"/>
              </a:solidFill>
              <a:effectLst>
                <a:glow rad="6985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MORAL OBLIGATION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DUTY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ysClr val="windowText" lastClr="000000"/>
              </a:solidFill>
              <a:effectLst>
                <a:glow rad="6985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llout: Up Arrow 11">
            <a:extLst>
              <a:ext uri="{FF2B5EF4-FFF2-40B4-BE49-F238E27FC236}">
                <a16:creationId xmlns:a16="http://schemas.microsoft.com/office/drawing/2014/main" id="{D47D5CDD-178B-4124-90BC-964F2D3F6C1C}"/>
              </a:ext>
            </a:extLst>
          </p:cNvPr>
          <p:cNvSpPr/>
          <p:nvPr/>
        </p:nvSpPr>
        <p:spPr>
          <a:xfrm>
            <a:off x="4172555" y="5277937"/>
            <a:ext cx="3808602" cy="1392573"/>
          </a:xfrm>
          <a:prstGeom prst="upArrowCallou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3200" b="1" kern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</a:rPr>
              <a:t>NO OBLIGATION!</a:t>
            </a:r>
            <a:endParaRPr lang="en-GB" sz="3200" b="1" kern="0" dirty="0">
              <a:ln>
                <a:solidFill>
                  <a:prstClr val="black"/>
                </a:solidFill>
              </a:ln>
              <a:solidFill>
                <a:sysClr val="windowText" lastClr="000000"/>
              </a:solidFill>
              <a:effectLst>
                <a:glow rad="698500">
                  <a:srgbClr val="FFC000">
                    <a:satMod val="175000"/>
                  </a:srgbClr>
                </a:glow>
              </a:effectLst>
            </a:endParaRPr>
          </a:p>
        </p:txBody>
      </p:sp>
      <p:sp>
        <p:nvSpPr>
          <p:cNvPr id="11" name="Not Equal 10">
            <a:extLst>
              <a:ext uri="{FF2B5EF4-FFF2-40B4-BE49-F238E27FC236}">
                <a16:creationId xmlns:a16="http://schemas.microsoft.com/office/drawing/2014/main" id="{34B51025-51A0-4F24-A789-F93127A71D09}"/>
              </a:ext>
            </a:extLst>
          </p:cNvPr>
          <p:cNvSpPr/>
          <p:nvPr/>
        </p:nvSpPr>
        <p:spPr>
          <a:xfrm>
            <a:off x="285750" y="6086475"/>
            <a:ext cx="670595" cy="400050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BDC754-D920-4724-83CE-57F27D0CA238}"/>
              </a:ext>
            </a:extLst>
          </p:cNvPr>
          <p:cNvSpPr txBox="1"/>
          <p:nvPr/>
        </p:nvSpPr>
        <p:spPr>
          <a:xfrm>
            <a:off x="501213" y="183989"/>
            <a:ext cx="1117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ln w="1905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THE </a:t>
            </a:r>
            <a:r>
              <a:rPr lang="en-GB" sz="48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OBLIGATION</a:t>
            </a:r>
            <a:r>
              <a:rPr lang="en-GB" sz="4800" b="1" dirty="0">
                <a:ln w="1905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 AUXILIARIES OVERVIEW</a:t>
            </a:r>
          </a:p>
        </p:txBody>
      </p:sp>
    </p:spTree>
    <p:extLst>
      <p:ext uri="{BB962C8B-B14F-4D97-AF65-F5344CB8AC3E}">
        <p14:creationId xmlns:p14="http://schemas.microsoft.com/office/powerpoint/2010/main" val="299651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57065" y="138449"/>
            <a:ext cx="27310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EXAMPLES</a:t>
            </a:r>
          </a:p>
        </p:txBody>
      </p:sp>
      <p:sp>
        <p:nvSpPr>
          <p:cNvPr id="3" name="Rectangle 2"/>
          <p:cNvSpPr/>
          <p:nvPr/>
        </p:nvSpPr>
        <p:spPr>
          <a:xfrm>
            <a:off x="2140788" y="3011401"/>
            <a:ext cx="77518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</a:t>
            </a:r>
            <a:r>
              <a:rPr kumimoji="0" lang="en-US" sz="44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TO</a:t>
            </a:r>
            <a:r>
              <a:rPr lang="en-US" sz="4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</a:rPr>
              <a:t> RESPECT THE LAW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3453" y="4212348"/>
            <a:ext cx="83503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latin typeface="Calibri" panose="020F0502020204030204"/>
              </a:rPr>
              <a:t>HE</a:t>
            </a: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SHOULD</a:t>
            </a:r>
            <a:r>
              <a:rPr lang="en-US" sz="4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</a:rPr>
              <a:t> VISIT HIS OLD FRIENDS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92378" y="1810454"/>
            <a:ext cx="79321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</a:t>
            </a:r>
            <a:r>
              <a:rPr kumimoji="0" lang="en-US" sz="44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MUST</a:t>
            </a:r>
            <a:r>
              <a:rPr lang="en-US" sz="4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</a:rPr>
              <a:t> BE KIND TO CHILDREN</a:t>
            </a:r>
            <a:r>
              <a:rPr kumimoji="0" lang="en-US" sz="44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0E1FD1-11EB-4BE5-A1A1-94958F542574}"/>
              </a:ext>
            </a:extLst>
          </p:cNvPr>
          <p:cNvSpPr/>
          <p:nvPr/>
        </p:nvSpPr>
        <p:spPr>
          <a:xfrm>
            <a:off x="2232044" y="5413295"/>
            <a:ext cx="73931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US" sz="44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NEEDN’T</a:t>
            </a:r>
            <a:r>
              <a:rPr lang="en-US" sz="4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</a:rPr>
              <a:t> WORK ON SUNDAYS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s egs 2">
            <a:hlinkClick r:id="" action="ppaction://media"/>
            <a:extLst>
              <a:ext uri="{FF2B5EF4-FFF2-40B4-BE49-F238E27FC236}">
                <a16:creationId xmlns:a16="http://schemas.microsoft.com/office/drawing/2014/main" id="{F3645918-635B-49EE-A787-C2E32F04A4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464.50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4195" y="1797904"/>
            <a:ext cx="406400" cy="406400"/>
          </a:xfrm>
          <a:prstGeom prst="rect">
            <a:avLst/>
          </a:prstGeom>
        </p:spPr>
      </p:pic>
      <p:pic>
        <p:nvPicPr>
          <p:cNvPr id="8" name="obs egs 2">
            <a:hlinkClick r:id="" action="ppaction://media"/>
            <a:extLst>
              <a:ext uri="{FF2B5EF4-FFF2-40B4-BE49-F238E27FC236}">
                <a16:creationId xmlns:a16="http://schemas.microsoft.com/office/drawing/2014/main" id="{EB7B161D-B29F-4F6E-A2B8-73A2947F07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85" end="10489.50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rot="240029">
            <a:off x="11057877" y="3019094"/>
            <a:ext cx="406400" cy="406400"/>
          </a:xfrm>
          <a:prstGeom prst="rect">
            <a:avLst/>
          </a:prstGeom>
        </p:spPr>
      </p:pic>
      <p:pic>
        <p:nvPicPr>
          <p:cNvPr id="9" name="obs egs 2">
            <a:hlinkClick r:id="" action="ppaction://media"/>
            <a:extLst>
              <a:ext uri="{FF2B5EF4-FFF2-40B4-BE49-F238E27FC236}">
                <a16:creationId xmlns:a16="http://schemas.microsoft.com/office/drawing/2014/main" id="{B0F20B1D-527A-434C-AABC-06EF3E7AD7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32" end="5688.50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4195" y="4190668"/>
            <a:ext cx="406400" cy="406400"/>
          </a:xfrm>
          <a:prstGeom prst="rect">
            <a:avLst/>
          </a:prstGeom>
        </p:spPr>
      </p:pic>
      <p:pic>
        <p:nvPicPr>
          <p:cNvPr id="10" name="obs egs 2">
            <a:hlinkClick r:id="" action="ppaction://media"/>
            <a:extLst>
              <a:ext uri="{FF2B5EF4-FFF2-40B4-BE49-F238E27FC236}">
                <a16:creationId xmlns:a16="http://schemas.microsoft.com/office/drawing/2014/main" id="{9B2A6263-488E-477A-8E44-4ACE46DD2B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36" end="1110.50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61077" y="5246176"/>
            <a:ext cx="406400" cy="406400"/>
          </a:xfrm>
          <a:prstGeom prst="rect">
            <a:avLst/>
          </a:prstGeom>
        </p:spPr>
      </p:pic>
      <p:sp>
        <p:nvSpPr>
          <p:cNvPr id="2" name="Not Equal 1">
            <a:extLst>
              <a:ext uri="{FF2B5EF4-FFF2-40B4-BE49-F238E27FC236}">
                <a16:creationId xmlns:a16="http://schemas.microsoft.com/office/drawing/2014/main" id="{3EEAB147-872B-444B-82AE-9F2D4BBF3249}"/>
              </a:ext>
            </a:extLst>
          </p:cNvPr>
          <p:cNvSpPr/>
          <p:nvPr/>
        </p:nvSpPr>
        <p:spPr>
          <a:xfrm>
            <a:off x="506627" y="6030097"/>
            <a:ext cx="679622" cy="568411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77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3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4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3469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35714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36735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1837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2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78760" y="100668"/>
            <a:ext cx="27043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CONTEXTS</a:t>
            </a:r>
          </a:p>
        </p:txBody>
      </p:sp>
      <p:sp>
        <p:nvSpPr>
          <p:cNvPr id="3" name="Rectangle 2"/>
          <p:cNvSpPr/>
          <p:nvPr/>
        </p:nvSpPr>
        <p:spPr>
          <a:xfrm>
            <a:off x="3468172" y="2331809"/>
            <a:ext cx="77518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</a:t>
            </a:r>
            <a:r>
              <a:rPr kumimoji="0" lang="en-US" sz="44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TO</a:t>
            </a:r>
            <a:r>
              <a:rPr lang="en-US" sz="4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</a:rPr>
              <a:t> RESPECT THE LAW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94909" y="3732935"/>
            <a:ext cx="83503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latin typeface="Calibri" panose="020F0502020204030204"/>
              </a:rPr>
              <a:t>HE</a:t>
            </a: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SHOULD</a:t>
            </a:r>
            <a:r>
              <a:rPr lang="en-US" sz="4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</a:rPr>
              <a:t> VISIT HIS OLD FRIENDS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68172" y="974974"/>
            <a:ext cx="79321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</a:t>
            </a:r>
            <a:r>
              <a:rPr kumimoji="0" lang="en-US" sz="44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MUST</a:t>
            </a:r>
            <a:r>
              <a:rPr lang="en-US" sz="4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</a:rPr>
              <a:t> BE KIND TO CHILDREN</a:t>
            </a:r>
            <a:r>
              <a:rPr kumimoji="0" lang="en-US" sz="44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0E1FD1-11EB-4BE5-A1A1-94958F542574}"/>
              </a:ext>
            </a:extLst>
          </p:cNvPr>
          <p:cNvSpPr/>
          <p:nvPr/>
        </p:nvSpPr>
        <p:spPr>
          <a:xfrm>
            <a:off x="3039986" y="5698919"/>
            <a:ext cx="73931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US" sz="44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NEEDN’T</a:t>
            </a:r>
            <a:r>
              <a:rPr lang="en-US" sz="4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</a:rPr>
              <a:t> WORK ON SUNDAYS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FFAF0F98-9766-4F01-A4A7-D60C061B6D69}"/>
              </a:ext>
            </a:extLst>
          </p:cNvPr>
          <p:cNvSpPr/>
          <p:nvPr/>
        </p:nvSpPr>
        <p:spPr>
          <a:xfrm>
            <a:off x="181241" y="1345814"/>
            <a:ext cx="3871775" cy="1354476"/>
          </a:xfrm>
          <a:prstGeom prst="wedgeEllipseCallout">
            <a:avLst>
              <a:gd name="adj1" fmla="val 73774"/>
              <a:gd name="adj2" fmla="val -288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HUMANITARIAN</a:t>
            </a:r>
          </a:p>
          <a:p>
            <a:pPr algn="ctr"/>
            <a:r>
              <a:rPr lang="en-GB" sz="2800" b="1" dirty="0"/>
              <a:t>NEED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AA1EF257-7DFC-4D61-874E-28EE725868DB}"/>
              </a:ext>
            </a:extLst>
          </p:cNvPr>
          <p:cNvSpPr/>
          <p:nvPr/>
        </p:nvSpPr>
        <p:spPr>
          <a:xfrm>
            <a:off x="1374036" y="3068771"/>
            <a:ext cx="2130804" cy="1721881"/>
          </a:xfrm>
          <a:prstGeom prst="wedgeEllipseCallout">
            <a:avLst>
              <a:gd name="adj1" fmla="val 106689"/>
              <a:gd name="adj2" fmla="val -509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IT’S OFFICIAL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2CCA7CB5-33A5-46E4-8FB1-27C1BF52E9D1}"/>
              </a:ext>
            </a:extLst>
          </p:cNvPr>
          <p:cNvSpPr/>
          <p:nvPr/>
        </p:nvSpPr>
        <p:spPr>
          <a:xfrm>
            <a:off x="5981352" y="4362273"/>
            <a:ext cx="2550252" cy="1336646"/>
          </a:xfrm>
          <a:prstGeom prst="wedgeEllipseCallout">
            <a:avLst>
              <a:gd name="adj1" fmla="val -62454"/>
              <a:gd name="adj2" fmla="val -447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SOCIAL</a:t>
            </a:r>
          </a:p>
          <a:p>
            <a:pPr algn="ctr"/>
            <a:r>
              <a:rPr lang="en-GB" sz="2800" b="1" dirty="0"/>
              <a:t>NECESSITY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B46462FC-B85F-4215-99D0-B375A9829415}"/>
              </a:ext>
            </a:extLst>
          </p:cNvPr>
          <p:cNvSpPr/>
          <p:nvPr/>
        </p:nvSpPr>
        <p:spPr>
          <a:xfrm rot="1889093">
            <a:off x="497578" y="4684111"/>
            <a:ext cx="2013653" cy="1779006"/>
          </a:xfrm>
          <a:prstGeom prst="wedgeEllipseCallout">
            <a:avLst>
              <a:gd name="adj1" fmla="val 88236"/>
              <a:gd name="adj2" fmla="val -476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NO STRESS</a:t>
            </a:r>
          </a:p>
        </p:txBody>
      </p:sp>
    </p:spTree>
    <p:extLst>
      <p:ext uri="{BB962C8B-B14F-4D97-AF65-F5344CB8AC3E}">
        <p14:creationId xmlns:p14="http://schemas.microsoft.com/office/powerpoint/2010/main" val="304446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578</Words>
  <Application>Microsoft Office PowerPoint</Application>
  <PresentationFormat>Widescreen</PresentationFormat>
  <Paragraphs>152</Paragraphs>
  <Slides>26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93</cp:revision>
  <dcterms:created xsi:type="dcterms:W3CDTF">2017-08-08T12:39:41Z</dcterms:created>
  <dcterms:modified xsi:type="dcterms:W3CDTF">2017-08-14T13:42:33Z</dcterms:modified>
</cp:coreProperties>
</file>