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4" r:id="rId3"/>
    <p:sldId id="263" r:id="rId4"/>
    <p:sldId id="258" r:id="rId5"/>
    <p:sldId id="260" r:id="rId6"/>
    <p:sldId id="265" r:id="rId7"/>
    <p:sldId id="262"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D658D4-9D60-4601-8A09-7EBB816F6534}"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204470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658D4-9D60-4601-8A09-7EBB816F6534}"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371458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658D4-9D60-4601-8A09-7EBB816F6534}"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207538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72FBD0-7FB2-48D6-897B-F7327D3A61F8}"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406564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72FBD0-7FB2-48D6-897B-F7327D3A61F8}"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312789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2FBD0-7FB2-48D6-897B-F7327D3A61F8}"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167801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72FBD0-7FB2-48D6-897B-F7327D3A61F8}"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35421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72FBD0-7FB2-48D6-897B-F7327D3A61F8}" type="datetimeFigureOut">
              <a:rPr lang="en-GB" smtClean="0"/>
              <a:t>24/08/2017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358352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72FBD0-7FB2-48D6-897B-F7327D3A61F8}" type="datetimeFigureOut">
              <a:rPr lang="en-GB" smtClean="0"/>
              <a:t>24/08/2017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2229218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2FBD0-7FB2-48D6-897B-F7327D3A61F8}" type="datetimeFigureOut">
              <a:rPr lang="en-GB" smtClean="0"/>
              <a:t>24/08/2017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1601510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2FBD0-7FB2-48D6-897B-F7327D3A61F8}"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13051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D658D4-9D60-4601-8A09-7EBB816F6534}"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151020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2FBD0-7FB2-48D6-897B-F7327D3A61F8}"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2773042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72FBD0-7FB2-48D6-897B-F7327D3A61F8}"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3891273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72FBD0-7FB2-48D6-897B-F7327D3A61F8}"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2A79F-EB3B-4D2E-AE6B-89639A6DFEBD}" type="slidenum">
              <a:rPr lang="en-GB" smtClean="0"/>
              <a:t>‹#›</a:t>
            </a:fld>
            <a:endParaRPr lang="en-GB"/>
          </a:p>
        </p:txBody>
      </p:sp>
    </p:spTree>
    <p:extLst>
      <p:ext uri="{BB962C8B-B14F-4D97-AF65-F5344CB8AC3E}">
        <p14:creationId xmlns:p14="http://schemas.microsoft.com/office/powerpoint/2010/main" val="136831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D658D4-9D60-4601-8A09-7EBB816F6534}"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56352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D658D4-9D60-4601-8A09-7EBB816F6534}"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326231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D658D4-9D60-4601-8A09-7EBB816F6534}" type="datetimeFigureOut">
              <a:rPr lang="en-GB" smtClean="0"/>
              <a:t>24/08/2017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138833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D658D4-9D60-4601-8A09-7EBB816F6534}" type="datetimeFigureOut">
              <a:rPr lang="en-GB" smtClean="0"/>
              <a:t>24/08/2017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227545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658D4-9D60-4601-8A09-7EBB816F6534}" type="datetimeFigureOut">
              <a:rPr lang="en-GB" smtClean="0"/>
              <a:t>24/08/2017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182138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D658D4-9D60-4601-8A09-7EBB816F6534}"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175956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D658D4-9D60-4601-8A09-7EBB816F6534}"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D998A-3E97-4DA9-BEB6-E027E4E1B2AD}" type="slidenum">
              <a:rPr lang="en-GB" smtClean="0"/>
              <a:t>‹#›</a:t>
            </a:fld>
            <a:endParaRPr lang="en-GB"/>
          </a:p>
        </p:txBody>
      </p:sp>
    </p:spTree>
    <p:extLst>
      <p:ext uri="{BB962C8B-B14F-4D97-AF65-F5344CB8AC3E}">
        <p14:creationId xmlns:p14="http://schemas.microsoft.com/office/powerpoint/2010/main" val="370596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658D4-9D60-4601-8A09-7EBB816F6534}" type="datetimeFigureOut">
              <a:rPr lang="en-GB" smtClean="0"/>
              <a:t>24/08/2017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998A-3E97-4DA9-BEB6-E027E4E1B2AD}" type="slidenum">
              <a:rPr lang="en-GB" smtClean="0"/>
              <a:t>‹#›</a:t>
            </a:fld>
            <a:endParaRPr lang="en-GB"/>
          </a:p>
        </p:txBody>
      </p:sp>
    </p:spTree>
    <p:extLst>
      <p:ext uri="{BB962C8B-B14F-4D97-AF65-F5344CB8AC3E}">
        <p14:creationId xmlns:p14="http://schemas.microsoft.com/office/powerpoint/2010/main" val="389021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2FBD0-7FB2-48D6-897B-F7327D3A61F8}" type="datetimeFigureOut">
              <a:rPr lang="en-GB" smtClean="0"/>
              <a:t>24/08/2017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2A79F-EB3B-4D2E-AE6B-89639A6DFEBD}" type="slidenum">
              <a:rPr lang="en-GB" smtClean="0"/>
              <a:t>‹#›</a:t>
            </a:fld>
            <a:endParaRPr lang="en-GB"/>
          </a:p>
        </p:txBody>
      </p:sp>
    </p:spTree>
    <p:extLst>
      <p:ext uri="{BB962C8B-B14F-4D97-AF65-F5344CB8AC3E}">
        <p14:creationId xmlns:p14="http://schemas.microsoft.com/office/powerpoint/2010/main" val="133916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0958"/>
          </a:xfrm>
          <a:prstGeom prst="rect">
            <a:avLst/>
          </a:prstGeom>
        </p:spPr>
      </p:pic>
      <p:sp>
        <p:nvSpPr>
          <p:cNvPr id="6" name="Rectangle 5"/>
          <p:cNvSpPr/>
          <p:nvPr/>
        </p:nvSpPr>
        <p:spPr>
          <a:xfrm>
            <a:off x="678730" y="1668544"/>
            <a:ext cx="5269584" cy="3676454"/>
          </a:xfrm>
          <a:prstGeom prst="rect">
            <a:avLst/>
          </a:prstGeom>
          <a:solidFill>
            <a:schemeClr val="bg1"/>
          </a:solidFill>
          <a:ln w="38100">
            <a:solidFill>
              <a:schemeClr val="tx1"/>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stretch>
            <a:fillRect/>
          </a:stretch>
        </p:blipFill>
        <p:spPr>
          <a:xfrm flipH="1">
            <a:off x="5948313" y="1504061"/>
            <a:ext cx="5420412" cy="4005419"/>
          </a:xfrm>
          <a:prstGeom prst="rect">
            <a:avLst/>
          </a:prstGeom>
        </p:spPr>
      </p:pic>
      <p:pic>
        <p:nvPicPr>
          <p:cNvPr id="2" name="jeff tower">
            <a:hlinkClick r:id="" action="ppaction://media"/>
          </p:cNvPr>
          <p:cNvPicPr>
            <a:picLocks noChangeAspect="1"/>
          </p:cNvPicPr>
          <p:nvPr>
            <a:videoFile r:link="rId1"/>
            <p:extLst>
              <p:ext uri="{DAA4B4D4-6D71-4841-9C94-3DE7FCFB9230}">
                <p14:media xmlns:p14="http://schemas.microsoft.com/office/powerpoint/2010/main" r:embed="rId2">
                  <p14:trim st="5360" end="3251.3356"/>
                </p14:media>
              </p:ext>
            </p:extLst>
          </p:nvPr>
        </p:nvPicPr>
        <p:blipFill>
          <a:blip r:embed="rId6">
            <a:lum bright="20000" contrast="40000"/>
          </a:blip>
          <a:stretch>
            <a:fillRect/>
          </a:stretch>
        </p:blipFill>
        <p:spPr>
          <a:xfrm>
            <a:off x="6077960" y="1579762"/>
            <a:ext cx="5161114" cy="3870836"/>
          </a:xfrm>
          <a:prstGeom prst="ellipse">
            <a:avLst/>
          </a:prstGeom>
          <a:ln>
            <a:noFill/>
          </a:ln>
          <a:effectLst>
            <a:softEdge rad="112500"/>
          </a:effectLst>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Lst>
          </a:blip>
          <a:stretch>
            <a:fillRect/>
          </a:stretch>
        </p:blipFill>
        <p:spPr>
          <a:xfrm>
            <a:off x="678729" y="1685362"/>
            <a:ext cx="5269583" cy="3659636"/>
          </a:xfrm>
          <a:prstGeom prst="rect">
            <a:avLst/>
          </a:prstGeom>
          <a:scene3d>
            <a:camera prst="perspectiveRight"/>
            <a:lightRig rig="threePt" dir="t"/>
          </a:scene3d>
        </p:spPr>
      </p:pic>
      <p:sp>
        <p:nvSpPr>
          <p:cNvPr id="9" name="Oval 8"/>
          <p:cNvSpPr/>
          <p:nvPr/>
        </p:nvSpPr>
        <p:spPr>
          <a:xfrm>
            <a:off x="12587926" y="4020634"/>
            <a:ext cx="565608" cy="4053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9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53" presetClass="entr" presetSubtype="16" fill="hold" nodeType="withEffect">
                                  <p:stCondLst>
                                    <p:cond delay="1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nodeType="withEffect">
                                  <p:stCondLst>
                                    <p:cond delay="125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Effect transition="in" filter="fade">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4121" fill="hold"/>
                                        <p:tgtEl>
                                          <p:spTgt spid="2"/>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md type="call" cmd="stop">
                                      <p:cBhvr>
                                        <p:cTn id="35" dur="1">
                                          <p:stCondLst>
                                            <p:cond delay="0"/>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6" fill="hold" display="0">
                  <p:stCondLst>
                    <p:cond delay="indefinite"/>
                  </p:stCondLst>
                </p:cTn>
                <p:tgtEl>
                  <p:spTgt spid="2"/>
                </p:tgtEl>
              </p:cMediaNode>
            </p:video>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uation_hat.svg ‎ (SVG file, nominally 661 × 278 pixels, fi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486" y="406854"/>
            <a:ext cx="2690253" cy="1131453"/>
          </a:xfrm>
          <a:prstGeom prst="rect">
            <a:avLst/>
          </a:prstGeom>
        </p:spPr>
      </p:pic>
      <p:sp>
        <p:nvSpPr>
          <p:cNvPr id="2" name="TextBox 1"/>
          <p:cNvSpPr txBox="1"/>
          <p:nvPr/>
        </p:nvSpPr>
        <p:spPr>
          <a:xfrm>
            <a:off x="1438739" y="1353085"/>
            <a:ext cx="91924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ENGLISH LANGUAGE STUDY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816" y="2276416"/>
            <a:ext cx="1671500" cy="1124582"/>
          </a:xfrm>
          <a:prstGeom prst="rect">
            <a:avLst/>
          </a:prstGeom>
        </p:spPr>
      </p:pic>
      <p:sp>
        <p:nvSpPr>
          <p:cNvPr id="6" name="Oval 5"/>
          <p:cNvSpPr/>
          <p:nvPr/>
        </p:nvSpPr>
        <p:spPr>
          <a:xfrm>
            <a:off x="226243" y="273378"/>
            <a:ext cx="340906" cy="290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394140" y="2317588"/>
            <a:ext cx="9016944" cy="4540412"/>
          </a:xfrm>
          <a:prstGeom prst="rect">
            <a:avLst/>
          </a:prstGeom>
        </p:spPr>
      </p:pic>
    </p:spTree>
    <p:extLst>
      <p:ext uri="{BB962C8B-B14F-4D97-AF65-F5344CB8AC3E}">
        <p14:creationId xmlns:p14="http://schemas.microsoft.com/office/powerpoint/2010/main" val="23588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Effect transition="in" filter="fade">
                                      <p:cBhvr>
                                        <p:cTn id="9" dur="4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50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0" fill="hold"/>
                                        <p:tgtEl>
                                          <p:spTgt spid="6"/>
                                        </p:tgtEl>
                                        <p:attrNameLst>
                                          <p:attrName>ppt_w</p:attrName>
                                        </p:attrNameLst>
                                      </p:cBhvr>
                                      <p:tavLst>
                                        <p:tav tm="0">
                                          <p:val>
                                            <p:fltVal val="0"/>
                                          </p:val>
                                        </p:tav>
                                        <p:tav tm="100000">
                                          <p:val>
                                            <p:strVal val="#ppt_w"/>
                                          </p:val>
                                        </p:tav>
                                      </p:tavLst>
                                    </p:anim>
                                    <p:anim calcmode="lin" valueType="num">
                                      <p:cBhvr>
                                        <p:cTn id="22" dur="5000" fill="hold"/>
                                        <p:tgtEl>
                                          <p:spTgt spid="6"/>
                                        </p:tgtEl>
                                        <p:attrNameLst>
                                          <p:attrName>ppt_h</p:attrName>
                                        </p:attrNameLst>
                                      </p:cBhvr>
                                      <p:tavLst>
                                        <p:tav tm="0">
                                          <p:val>
                                            <p:fltVal val="0"/>
                                          </p:val>
                                        </p:tav>
                                        <p:tav tm="100000">
                                          <p:val>
                                            <p:strVal val="#ppt_h"/>
                                          </p:val>
                                        </p:tav>
                                      </p:tavLst>
                                    </p:anim>
                                    <p:anim calcmode="lin" valueType="num">
                                      <p:cBhvr>
                                        <p:cTn id="23" dur="5000" fill="hold"/>
                                        <p:tgtEl>
                                          <p:spTgt spid="6"/>
                                        </p:tgtEl>
                                        <p:attrNameLst>
                                          <p:attrName>style.rotation</p:attrName>
                                        </p:attrNameLst>
                                      </p:cBhvr>
                                      <p:tavLst>
                                        <p:tav tm="0">
                                          <p:val>
                                            <p:fltVal val="90"/>
                                          </p:val>
                                        </p:tav>
                                        <p:tav tm="100000">
                                          <p:val>
                                            <p:fltVal val="0"/>
                                          </p:val>
                                        </p:tav>
                                      </p:tavLst>
                                    </p:anim>
                                    <p:animEffect transition="in" filter="fade">
                                      <p:cBhvr>
                                        <p:cTn id="2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792" y="379385"/>
            <a:ext cx="11425286" cy="6771084"/>
          </a:xfrm>
          <a:prstGeom prst="rect">
            <a:avLst/>
          </a:prstGeom>
        </p:spPr>
        <p:txBody>
          <a:bodyPr wrap="square">
            <a:spAutoFit/>
          </a:bodyPr>
          <a:lstStyle/>
          <a:p>
            <a:r>
              <a:rPr lang="en-GB" sz="3200" b="1" dirty="0"/>
              <a:t>The Tower of London is called simply “the Tower” by Londoners, because it was the biggest landmark in the city for hundreds of years. This great castle does not </a:t>
            </a:r>
            <a:r>
              <a:rPr lang="en-GB" sz="3200" b="1" dirty="0">
                <a:highlight>
                  <a:srgbClr val="FFFF00"/>
                </a:highlight>
              </a:rPr>
              <a:t>dominate</a:t>
            </a:r>
            <a:r>
              <a:rPr lang="en-GB" sz="3200" b="1" dirty="0"/>
              <a:t> the sky line as it used to in the Middle Ages and does not play a central role in English politics anymore, but nobody has forgotten it is there. Its long, dark history is too well known for that. This was the place where </a:t>
            </a:r>
            <a:r>
              <a:rPr lang="en-GB" sz="3200" b="1" dirty="0">
                <a:highlight>
                  <a:srgbClr val="FFFF00"/>
                </a:highlight>
              </a:rPr>
              <a:t>traitors</a:t>
            </a:r>
            <a:r>
              <a:rPr lang="en-GB" sz="3200" b="1" dirty="0"/>
              <a:t> to the Kings and Queens of England were brought by river, through Traitors’ Gate, to be </a:t>
            </a:r>
            <a:r>
              <a:rPr lang="en-GB" sz="3200" b="1" dirty="0">
                <a:highlight>
                  <a:srgbClr val="FFFF00"/>
                </a:highlight>
              </a:rPr>
              <a:t>executed</a:t>
            </a:r>
            <a:r>
              <a:rPr lang="en-GB" sz="3200" b="1" dirty="0"/>
              <a:t> by the axe or secretly murdered. One story tells how a duke was </a:t>
            </a:r>
            <a:r>
              <a:rPr lang="en-GB" sz="3200" b="1" dirty="0">
                <a:highlight>
                  <a:srgbClr val="FFFF00"/>
                </a:highlight>
              </a:rPr>
              <a:t>drowned</a:t>
            </a:r>
            <a:r>
              <a:rPr lang="en-GB" sz="3200" b="1" dirty="0"/>
              <a:t> in a </a:t>
            </a:r>
            <a:r>
              <a:rPr lang="en-GB" sz="3200" b="1" dirty="0">
                <a:highlight>
                  <a:srgbClr val="FFFF00"/>
                </a:highlight>
              </a:rPr>
              <a:t>barrel</a:t>
            </a:r>
            <a:r>
              <a:rPr lang="en-GB" sz="3200" b="1" dirty="0"/>
              <a:t> of wine, but the worst tale is that of the two, little princes, who were </a:t>
            </a:r>
            <a:r>
              <a:rPr lang="en-GB" sz="3200" b="1" dirty="0">
                <a:highlight>
                  <a:srgbClr val="FFFF00"/>
                </a:highlight>
              </a:rPr>
              <a:t>smothered</a:t>
            </a:r>
            <a:r>
              <a:rPr lang="en-GB" sz="3200" b="1" dirty="0"/>
              <a:t> while they were sleeping.  Tales like these are long remembered and have been handed down by the generations of Londoners who have lived in the Tower’s shadow. </a:t>
            </a:r>
          </a:p>
          <a:p>
            <a:endParaRPr lang="en-GB" dirty="0"/>
          </a:p>
        </p:txBody>
      </p:sp>
    </p:spTree>
    <p:extLst>
      <p:ext uri="{BB962C8B-B14F-4D97-AF65-F5344CB8AC3E}">
        <p14:creationId xmlns:p14="http://schemas.microsoft.com/office/powerpoint/2010/main" val="359199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955" y="237982"/>
            <a:ext cx="11016793" cy="62478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Do not suppose that what you see today is the original Tower. The square at the centre of the castle was built by the Normans, soon after they had conquered England in 1066.  Over the centuries since, however, new walls, towers and buildings have been added and even </a:t>
            </a:r>
            <a:r>
              <a:rPr kumimoji="0" lang="en-GB" sz="25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demolished</a:t>
            </a: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 There was once a splendid, great hall, where Henry the Eighth married Anne Boleyn, but that did not survive her long after she was </a:t>
            </a:r>
            <a:r>
              <a:rPr kumimoji="0" lang="en-GB" sz="25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executed</a:t>
            </a: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 on Tower Green. Today, the main attractions are the Crown Jewels, to which thousands of visitors are attracted each year, and the yeomen warders, the “beefeaters”, who are photographed countless times in their colourful, period uniforms.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One of the best stories of the Tower is that of Captain Blood, an Irish soldier who was caught trying to steal the Crown Jewels.  He beat them out of </a:t>
            </a:r>
            <a:r>
              <a:rPr kumimoji="0" lang="en-GB" sz="25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shape</a:t>
            </a: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 with a hammer to hide them under his cloak, but he didn’t lose his head for this.  The king, Charles 11, was </a:t>
            </a:r>
            <a:r>
              <a:rPr kumimoji="0" lang="en-GB" sz="25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amused</a:t>
            </a: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 by him and his courage and gave him a </a:t>
            </a:r>
            <a:r>
              <a:rPr kumimoji="0" lang="en-GB" sz="25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pension</a:t>
            </a:r>
            <a:r>
              <a:rPr kumimoji="0" lang="en-GB" sz="2500" b="1" i="0" u="none" strike="noStrike" kern="1200" cap="none" spc="0" normalizeH="0" baseline="0" noProof="0" dirty="0">
                <a:ln>
                  <a:noFill/>
                </a:ln>
                <a:solidFill>
                  <a:prstClr val="black"/>
                </a:solidFill>
                <a:effectLst/>
                <a:uLnTx/>
                <a:uFillTx/>
                <a:latin typeface="Calibri" panose="020F0502020204030204"/>
                <a:ea typeface="+mn-ea"/>
                <a:cs typeface="+mn-cs"/>
              </a:rPr>
              <a:t> to live on instead! So don’t leave London without visiting The Tower. You will be amazed by its history.</a:t>
            </a:r>
          </a:p>
        </p:txBody>
      </p:sp>
    </p:spTree>
    <p:extLst>
      <p:ext uri="{BB962C8B-B14F-4D97-AF65-F5344CB8AC3E}">
        <p14:creationId xmlns:p14="http://schemas.microsoft.com/office/powerpoint/2010/main" val="137762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138"/>
            <a:ext cx="12192000" cy="3477875"/>
          </a:xfrm>
          <a:prstGeom prst="rect">
            <a:avLst/>
          </a:prstGeom>
        </p:spPr>
        <p:txBody>
          <a:bodyPr wrap="square">
            <a:spAutoFit/>
          </a:bodyPr>
          <a:lstStyle/>
          <a:p>
            <a:pPr lvl="0" algn="ctr"/>
            <a:r>
              <a:rPr lang="en-GB" sz="6000" b="1" dirty="0">
                <a:ln>
                  <a:solidFill>
                    <a:sysClr val="windowText" lastClr="000000"/>
                  </a:solidFill>
                </a:ln>
                <a:solidFill>
                  <a:srgbClr val="4472C4"/>
                </a:solidFill>
              </a:rPr>
              <a:t>Do</a:t>
            </a:r>
          </a:p>
          <a:p>
            <a:pPr algn="ctr"/>
            <a:r>
              <a:rPr lang="en-GB" sz="2800" b="1" dirty="0"/>
              <a:t>There are various uses for the auxiliary verbs do, be and have; </a:t>
            </a:r>
          </a:p>
          <a:p>
            <a:pPr algn="ctr"/>
            <a:r>
              <a:rPr lang="en-GB" sz="2800" b="1" dirty="0"/>
              <a:t>to make negatives and questions and to form tenses.</a:t>
            </a:r>
          </a:p>
          <a:p>
            <a:pPr algn="ctr"/>
            <a:r>
              <a:rPr lang="en-GB" sz="2800" b="1" dirty="0">
                <a:ln>
                  <a:solidFill>
                    <a:sysClr val="windowText" lastClr="000000"/>
                  </a:solidFill>
                </a:ln>
                <a:solidFill>
                  <a:schemeClr val="accent1"/>
                </a:solidFill>
              </a:rPr>
              <a:t>Do, does </a:t>
            </a:r>
            <a:r>
              <a:rPr lang="en-GB" sz="2800" b="1" dirty="0"/>
              <a:t>and </a:t>
            </a:r>
            <a:r>
              <a:rPr lang="en-GB" sz="2800" b="1" dirty="0">
                <a:ln>
                  <a:solidFill>
                    <a:sysClr val="windowText" lastClr="000000"/>
                  </a:solidFill>
                </a:ln>
                <a:solidFill>
                  <a:schemeClr val="accent1"/>
                </a:solidFill>
              </a:rPr>
              <a:t>did</a:t>
            </a:r>
            <a:r>
              <a:rPr lang="en-GB" sz="2800" b="1" dirty="0"/>
              <a:t> are used to form questions and negatives in the </a:t>
            </a:r>
          </a:p>
          <a:p>
            <a:pPr algn="ctr"/>
            <a:r>
              <a:rPr lang="en-GB" sz="2800" b="1" dirty="0"/>
              <a:t>Present Simple and the Past Simple.  </a:t>
            </a:r>
          </a:p>
          <a:p>
            <a:endParaRPr lang="en-GB" sz="800" b="1" dirty="0"/>
          </a:p>
          <a:p>
            <a:pPr algn="ctr"/>
            <a:r>
              <a:rPr lang="en-GB" sz="3200" b="1" dirty="0"/>
              <a:t>		</a:t>
            </a:r>
          </a:p>
          <a:p>
            <a:endParaRPr lang="en-GB" sz="800" b="1" dirty="0"/>
          </a:p>
        </p:txBody>
      </p:sp>
      <p:pic>
        <p:nvPicPr>
          <p:cNvPr id="2" name="Picture 1">
            <a:extLst>
              <a:ext uri="{FF2B5EF4-FFF2-40B4-BE49-F238E27FC236}">
                <a16:creationId xmlns:a16="http://schemas.microsoft.com/office/drawing/2014/main" id="{1D5ACD4B-7E8D-4A84-B22B-414F02E16400}"/>
              </a:ext>
            </a:extLst>
          </p:cNvPr>
          <p:cNvPicPr>
            <a:picLocks noChangeAspect="1"/>
          </p:cNvPicPr>
          <p:nvPr/>
        </p:nvPicPr>
        <p:blipFill>
          <a:blip r:embed="rId2"/>
          <a:stretch>
            <a:fillRect/>
          </a:stretch>
        </p:blipFill>
        <p:spPr>
          <a:xfrm>
            <a:off x="3209293" y="2655824"/>
            <a:ext cx="5773412" cy="2804403"/>
          </a:xfrm>
          <a:prstGeom prst="rect">
            <a:avLst/>
          </a:prstGeom>
        </p:spPr>
      </p:pic>
      <p:pic>
        <p:nvPicPr>
          <p:cNvPr id="3" name="Picture 2">
            <a:extLst>
              <a:ext uri="{FF2B5EF4-FFF2-40B4-BE49-F238E27FC236}">
                <a16:creationId xmlns:a16="http://schemas.microsoft.com/office/drawing/2014/main" id="{EA3A4666-C36C-4976-8F81-9F6D1A3186DB}"/>
              </a:ext>
            </a:extLst>
          </p:cNvPr>
          <p:cNvPicPr>
            <a:picLocks noChangeAspect="1"/>
          </p:cNvPicPr>
          <p:nvPr/>
        </p:nvPicPr>
        <p:blipFill>
          <a:blip r:embed="rId3"/>
          <a:stretch>
            <a:fillRect/>
          </a:stretch>
        </p:blipFill>
        <p:spPr>
          <a:xfrm>
            <a:off x="3565940" y="5097945"/>
            <a:ext cx="5060119" cy="1828959"/>
          </a:xfrm>
          <a:prstGeom prst="rect">
            <a:avLst/>
          </a:prstGeom>
        </p:spPr>
      </p:pic>
      <p:sp>
        <p:nvSpPr>
          <p:cNvPr id="4" name="Not Equal 3">
            <a:extLst>
              <a:ext uri="{FF2B5EF4-FFF2-40B4-BE49-F238E27FC236}">
                <a16:creationId xmlns:a16="http://schemas.microsoft.com/office/drawing/2014/main" id="{C21AD822-1D49-4540-8F69-78C7488490FE}"/>
              </a:ext>
            </a:extLst>
          </p:cNvPr>
          <p:cNvSpPr/>
          <p:nvPr/>
        </p:nvSpPr>
        <p:spPr>
          <a:xfrm>
            <a:off x="483079" y="5883215"/>
            <a:ext cx="612476" cy="388189"/>
          </a:xfrm>
          <a:prstGeom prst="mathNot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718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5000"/>
                                  </p:stCondLst>
                                  <p:childTnLst>
                                    <p:set>
                                      <p:cBhvr>
                                        <p:cTn id="6" dur="1" fill="hold">
                                          <p:stCondLst>
                                            <p:cond delay="0"/>
                                          </p:stCondLst>
                                        </p:cTn>
                                        <p:tgtEl>
                                          <p:spTgt spid="2"/>
                                        </p:tgtEl>
                                        <p:attrNameLst>
                                          <p:attrName>style.visibility</p:attrName>
                                        </p:attrNameLst>
                                      </p:cBhvr>
                                      <p:to>
                                        <p:strVal val="visible"/>
                                      </p:to>
                                    </p:set>
                                    <p:anim calcmode="lin" valueType="num">
                                      <p:cBhvr>
                                        <p:cTn id="7" dur="3750" fill="hold"/>
                                        <p:tgtEl>
                                          <p:spTgt spid="2"/>
                                        </p:tgtEl>
                                        <p:attrNameLst>
                                          <p:attrName>ppt_w</p:attrName>
                                        </p:attrNameLst>
                                      </p:cBhvr>
                                      <p:tavLst>
                                        <p:tav tm="0">
                                          <p:val>
                                            <p:fltVal val="0"/>
                                          </p:val>
                                        </p:tav>
                                        <p:tav tm="100000">
                                          <p:val>
                                            <p:strVal val="#ppt_w"/>
                                          </p:val>
                                        </p:tav>
                                      </p:tavLst>
                                    </p:anim>
                                    <p:anim calcmode="lin" valueType="num">
                                      <p:cBhvr>
                                        <p:cTn id="8" dur="3750" fill="hold"/>
                                        <p:tgtEl>
                                          <p:spTgt spid="2"/>
                                        </p:tgtEl>
                                        <p:attrNameLst>
                                          <p:attrName>ppt_h</p:attrName>
                                        </p:attrNameLst>
                                      </p:cBhvr>
                                      <p:tavLst>
                                        <p:tav tm="0">
                                          <p:val>
                                            <p:fltVal val="0"/>
                                          </p:val>
                                        </p:tav>
                                        <p:tav tm="100000">
                                          <p:val>
                                            <p:strVal val="#ppt_h"/>
                                          </p:val>
                                        </p:tav>
                                      </p:tavLst>
                                    </p:anim>
                                    <p:animEffect transition="in" filter="fade">
                                      <p:cBhvr>
                                        <p:cTn id="9" dur="3750"/>
                                        <p:tgtEl>
                                          <p:spTgt spid="2"/>
                                        </p:tgtEl>
                                      </p:cBhvr>
                                    </p:animEffect>
                                  </p:childTnLst>
                                </p:cTn>
                              </p:par>
                              <p:par>
                                <p:cTn id="10" presetID="53" presetClass="entr" presetSubtype="16" fill="hold" nodeType="withEffect">
                                  <p:stCondLst>
                                    <p:cond delay="15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3750" fill="hold"/>
                                        <p:tgtEl>
                                          <p:spTgt spid="3"/>
                                        </p:tgtEl>
                                        <p:attrNameLst>
                                          <p:attrName>ppt_w</p:attrName>
                                        </p:attrNameLst>
                                      </p:cBhvr>
                                      <p:tavLst>
                                        <p:tav tm="0">
                                          <p:val>
                                            <p:fltVal val="0"/>
                                          </p:val>
                                        </p:tav>
                                        <p:tav tm="100000">
                                          <p:val>
                                            <p:strVal val="#ppt_w"/>
                                          </p:val>
                                        </p:tav>
                                      </p:tavLst>
                                    </p:anim>
                                    <p:anim calcmode="lin" valueType="num">
                                      <p:cBhvr>
                                        <p:cTn id="13" dur="3750" fill="hold"/>
                                        <p:tgtEl>
                                          <p:spTgt spid="3"/>
                                        </p:tgtEl>
                                        <p:attrNameLst>
                                          <p:attrName>ppt_h</p:attrName>
                                        </p:attrNameLst>
                                      </p:cBhvr>
                                      <p:tavLst>
                                        <p:tav tm="0">
                                          <p:val>
                                            <p:fltVal val="0"/>
                                          </p:val>
                                        </p:tav>
                                        <p:tav tm="100000">
                                          <p:val>
                                            <p:strVal val="#ppt_h"/>
                                          </p:val>
                                        </p:tav>
                                      </p:tavLst>
                                    </p:anim>
                                    <p:animEffect transition="in" filter="fade">
                                      <p:cBhvr>
                                        <p:cTn id="14" dur="3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1000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7075"/>
            <a:ext cx="12192000" cy="6617196"/>
          </a:xfrm>
          <a:prstGeom prst="rect">
            <a:avLst/>
          </a:prstGeom>
        </p:spPr>
        <p:txBody>
          <a:bodyPr wrap="square">
            <a:spAutoFit/>
          </a:bodyPr>
          <a:lstStyle/>
          <a:p>
            <a:pPr algn="ctr"/>
            <a:r>
              <a:rPr lang="en-GB" sz="7200" b="1" dirty="0">
                <a:ln>
                  <a:solidFill>
                    <a:sysClr val="windowText" lastClr="000000"/>
                  </a:solidFill>
                </a:ln>
                <a:solidFill>
                  <a:schemeClr val="accent1"/>
                </a:solidFill>
              </a:rPr>
              <a:t>Be</a:t>
            </a:r>
          </a:p>
          <a:p>
            <a:endParaRPr lang="en-GB" sz="2000" b="1" dirty="0"/>
          </a:p>
          <a:p>
            <a:r>
              <a:rPr lang="en-GB" sz="3600" b="1" dirty="0"/>
              <a:t>        </a:t>
            </a:r>
            <a:r>
              <a:rPr lang="en-GB" sz="3600" b="1" dirty="0">
                <a:ln>
                  <a:solidFill>
                    <a:sysClr val="windowText" lastClr="000000"/>
                  </a:solidFill>
                </a:ln>
                <a:solidFill>
                  <a:schemeClr val="accent1"/>
                </a:solidFill>
              </a:rPr>
              <a:t>Be</a:t>
            </a:r>
            <a:r>
              <a:rPr lang="en-GB" sz="3600" b="1" dirty="0"/>
              <a:t> is used either with the  </a:t>
            </a:r>
            <a:r>
              <a:rPr lang="en-GB" sz="3600" b="1" dirty="0">
                <a:ln>
                  <a:solidFill>
                    <a:sysClr val="windowText" lastClr="000000"/>
                  </a:solidFill>
                </a:ln>
                <a:solidFill>
                  <a:schemeClr val="accent1"/>
                </a:solidFill>
              </a:rPr>
              <a:t>-</a:t>
            </a:r>
            <a:r>
              <a:rPr lang="en-GB" sz="3600" b="1" dirty="0" err="1">
                <a:ln>
                  <a:solidFill>
                    <a:sysClr val="windowText" lastClr="000000"/>
                  </a:solidFill>
                </a:ln>
                <a:solidFill>
                  <a:schemeClr val="accent1"/>
                </a:solidFill>
              </a:rPr>
              <a:t>ing</a:t>
            </a:r>
            <a:r>
              <a:rPr lang="en-GB" sz="3600" b="1" dirty="0">
                <a:ln>
                  <a:solidFill>
                    <a:sysClr val="windowText" lastClr="000000"/>
                  </a:solidFill>
                </a:ln>
                <a:solidFill>
                  <a:schemeClr val="accent1"/>
                </a:solidFill>
              </a:rPr>
              <a:t> </a:t>
            </a:r>
            <a:r>
              <a:rPr lang="en-GB" sz="3600" b="1" dirty="0"/>
              <a:t>or past participle forms </a:t>
            </a:r>
          </a:p>
          <a:p>
            <a:r>
              <a:rPr lang="en-GB" sz="3600" b="1" dirty="0"/>
              <a:t>        of a verb to give its </a:t>
            </a:r>
            <a:r>
              <a:rPr lang="en-GB" sz="3600" b="1" dirty="0">
                <a:ln>
                  <a:solidFill>
                    <a:sysClr val="windowText" lastClr="000000"/>
                  </a:solidFill>
                </a:ln>
                <a:solidFill>
                  <a:schemeClr val="accent1"/>
                </a:solidFill>
              </a:rPr>
              <a:t>continuous</a:t>
            </a:r>
            <a:r>
              <a:rPr lang="en-GB" sz="3600" b="1" dirty="0"/>
              <a:t> and </a:t>
            </a:r>
            <a:r>
              <a:rPr lang="en-GB" sz="3600" b="1" dirty="0">
                <a:ln>
                  <a:solidFill>
                    <a:sysClr val="windowText" lastClr="000000"/>
                  </a:solidFill>
                </a:ln>
                <a:solidFill>
                  <a:schemeClr val="accent1"/>
                </a:solidFill>
              </a:rPr>
              <a:t>passive</a:t>
            </a:r>
            <a:r>
              <a:rPr lang="en-GB" sz="3600" b="1" dirty="0"/>
              <a:t> forms. </a:t>
            </a:r>
          </a:p>
          <a:p>
            <a:endParaRPr lang="en-GB" sz="2000" b="1" dirty="0"/>
          </a:p>
          <a:p>
            <a:pPr algn="ctr"/>
            <a:r>
              <a:rPr lang="en-GB" sz="3600" b="1" dirty="0"/>
              <a:t>He</a:t>
            </a:r>
            <a:r>
              <a:rPr lang="en-GB" sz="3600" b="1" dirty="0">
                <a:ln>
                  <a:solidFill>
                    <a:sysClr val="windowText" lastClr="000000"/>
                  </a:solidFill>
                </a:ln>
              </a:rPr>
              <a:t> </a:t>
            </a:r>
            <a:r>
              <a:rPr lang="en-GB" sz="3600" b="1" dirty="0">
                <a:ln>
                  <a:solidFill>
                    <a:sysClr val="windowText" lastClr="000000"/>
                  </a:solidFill>
                </a:ln>
                <a:solidFill>
                  <a:schemeClr val="accent1"/>
                </a:solidFill>
              </a:rPr>
              <a:t>is</a:t>
            </a:r>
            <a:r>
              <a:rPr lang="en-GB" sz="3600" b="1" dirty="0">
                <a:ln>
                  <a:solidFill>
                    <a:sysClr val="windowText" lastClr="000000"/>
                  </a:solidFill>
                </a:ln>
              </a:rPr>
              <a:t> </a:t>
            </a:r>
            <a:r>
              <a:rPr lang="en-GB" sz="3600" b="1" dirty="0"/>
              <a:t>mak</a:t>
            </a:r>
            <a:r>
              <a:rPr lang="en-GB" sz="3600" b="1" dirty="0">
                <a:ln>
                  <a:solidFill>
                    <a:sysClr val="windowText" lastClr="000000"/>
                  </a:solidFill>
                </a:ln>
                <a:solidFill>
                  <a:schemeClr val="accent1"/>
                </a:solidFill>
              </a:rPr>
              <a:t>ing</a:t>
            </a:r>
            <a:r>
              <a:rPr lang="en-GB" sz="3600" b="1" dirty="0"/>
              <a:t> a phone call.  </a:t>
            </a:r>
          </a:p>
          <a:p>
            <a:pPr algn="ctr"/>
            <a:r>
              <a:rPr lang="en-GB" sz="3600" b="1" dirty="0"/>
              <a:t>The lion </a:t>
            </a:r>
            <a:r>
              <a:rPr lang="en-GB" sz="3600" b="1" dirty="0">
                <a:ln>
                  <a:solidFill>
                    <a:sysClr val="windowText" lastClr="000000"/>
                  </a:solidFill>
                </a:ln>
                <a:solidFill>
                  <a:schemeClr val="accent1"/>
                </a:solidFill>
              </a:rPr>
              <a:t>is</a:t>
            </a:r>
            <a:r>
              <a:rPr lang="en-GB" sz="3600" b="1" dirty="0"/>
              <a:t> found in Africa.</a:t>
            </a:r>
          </a:p>
          <a:p>
            <a:pPr algn="ctr"/>
            <a:r>
              <a:rPr lang="en-GB" sz="3600" b="1" dirty="0"/>
              <a:t>          What </a:t>
            </a:r>
            <a:r>
              <a:rPr lang="en-GB" sz="3600" b="1" dirty="0">
                <a:ln>
                  <a:solidFill>
                    <a:sysClr val="windowText" lastClr="000000"/>
                  </a:solidFill>
                </a:ln>
                <a:solidFill>
                  <a:schemeClr val="accent1"/>
                </a:solidFill>
              </a:rPr>
              <a:t>were</a:t>
            </a:r>
            <a:r>
              <a:rPr lang="en-GB" sz="3600" b="1" dirty="0"/>
              <a:t> they mak</a:t>
            </a:r>
            <a:r>
              <a:rPr lang="en-GB" sz="3600" b="1" dirty="0">
                <a:ln>
                  <a:solidFill>
                    <a:sysClr val="windowText" lastClr="000000"/>
                  </a:solidFill>
                </a:ln>
                <a:solidFill>
                  <a:schemeClr val="accent1"/>
                </a:solidFill>
              </a:rPr>
              <a:t>ing</a:t>
            </a:r>
            <a:r>
              <a:rPr lang="en-GB" sz="3600" b="1" dirty="0"/>
              <a:t> for supper?		</a:t>
            </a:r>
          </a:p>
          <a:p>
            <a:pPr algn="ctr"/>
            <a:r>
              <a:rPr lang="en-GB" sz="3600" b="1" dirty="0"/>
              <a:t>He </a:t>
            </a:r>
            <a:r>
              <a:rPr lang="en-GB" sz="3600" b="1" dirty="0">
                <a:ln>
                  <a:solidFill>
                    <a:sysClr val="windowText" lastClr="000000"/>
                  </a:solidFill>
                </a:ln>
                <a:solidFill>
                  <a:schemeClr val="accent1"/>
                </a:solidFill>
              </a:rPr>
              <a:t>was</a:t>
            </a:r>
            <a:r>
              <a:rPr lang="en-GB" sz="3600" b="1" dirty="0"/>
              <a:t> accused of steal</a:t>
            </a:r>
            <a:r>
              <a:rPr lang="en-GB" sz="3600" b="1" dirty="0">
                <a:ln>
                  <a:solidFill>
                    <a:sysClr val="windowText" lastClr="000000"/>
                  </a:solidFill>
                </a:ln>
                <a:solidFill>
                  <a:schemeClr val="accent1"/>
                </a:solidFill>
              </a:rPr>
              <a:t>ing</a:t>
            </a:r>
            <a:r>
              <a:rPr lang="en-GB" sz="3600" b="1" dirty="0"/>
              <a:t>.</a:t>
            </a:r>
          </a:p>
          <a:p>
            <a:pPr algn="ctr"/>
            <a:r>
              <a:rPr lang="en-GB" sz="3600" b="1" dirty="0"/>
              <a:t>She </a:t>
            </a:r>
            <a:r>
              <a:rPr lang="en-GB" sz="3600" b="1" dirty="0">
                <a:ln>
                  <a:solidFill>
                    <a:sysClr val="windowText" lastClr="000000"/>
                  </a:solidFill>
                </a:ln>
                <a:solidFill>
                  <a:schemeClr val="accent1"/>
                </a:solidFill>
              </a:rPr>
              <a:t>has been </a:t>
            </a:r>
            <a:r>
              <a:rPr lang="en-GB" sz="3600" b="1" dirty="0"/>
              <a:t>liv</a:t>
            </a:r>
            <a:r>
              <a:rPr lang="en-GB" sz="3600" b="1" dirty="0">
                <a:ln>
                  <a:solidFill>
                    <a:sysClr val="windowText" lastClr="000000"/>
                  </a:solidFill>
                </a:ln>
                <a:solidFill>
                  <a:schemeClr val="accent1"/>
                </a:solidFill>
              </a:rPr>
              <a:t>ing</a:t>
            </a:r>
            <a:r>
              <a:rPr lang="en-GB" sz="3600" b="1" dirty="0"/>
              <a:t> here for years.    </a:t>
            </a:r>
          </a:p>
          <a:p>
            <a:pPr algn="ctr"/>
            <a:r>
              <a:rPr lang="en-GB" sz="3600" b="1" dirty="0"/>
              <a:t>My coat </a:t>
            </a:r>
            <a:r>
              <a:rPr lang="en-GB" sz="3600" b="1" dirty="0">
                <a:ln>
                  <a:solidFill>
                    <a:sysClr val="windowText" lastClr="000000"/>
                  </a:solidFill>
                </a:ln>
                <a:solidFill>
                  <a:schemeClr val="accent1"/>
                </a:solidFill>
              </a:rPr>
              <a:t>has been </a:t>
            </a:r>
            <a:r>
              <a:rPr lang="en-GB" sz="3600" b="1" dirty="0"/>
              <a:t>lost.</a:t>
            </a:r>
          </a:p>
          <a:p>
            <a:endParaRPr lang="en-GB" sz="800" b="1" dirty="0"/>
          </a:p>
          <a:p>
            <a:endParaRPr lang="en-GB" sz="1600" b="1" dirty="0"/>
          </a:p>
        </p:txBody>
      </p:sp>
      <p:sp>
        <p:nvSpPr>
          <p:cNvPr id="2" name="Not Equal 1">
            <a:extLst>
              <a:ext uri="{FF2B5EF4-FFF2-40B4-BE49-F238E27FC236}">
                <a16:creationId xmlns:a16="http://schemas.microsoft.com/office/drawing/2014/main" id="{9A88A47A-6BAB-491E-9A10-3732A28EBCAC}"/>
              </a:ext>
            </a:extLst>
          </p:cNvPr>
          <p:cNvSpPr/>
          <p:nvPr/>
        </p:nvSpPr>
        <p:spPr>
          <a:xfrm>
            <a:off x="1023457" y="6425967"/>
            <a:ext cx="746620" cy="327171"/>
          </a:xfrm>
          <a:prstGeom prst="mathNot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4002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p:cTn id="7" dur="4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 dur="4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9" dur="4500"/>
                                        <p:tgtEl>
                                          <p:spTgt spid="6">
                                            <p:txEl>
                                              <p:pRg st="5" end="5"/>
                                            </p:txEl>
                                          </p:spTgt>
                                        </p:tgtEl>
                                      </p:cBhvr>
                                    </p:animEffect>
                                  </p:childTnLst>
                                </p:cTn>
                              </p:par>
                              <p:par>
                                <p:cTn id="10" presetID="53" presetClass="entr" presetSubtype="16" fill="hold" nodeType="withEffect">
                                  <p:stCondLst>
                                    <p:cond delay="10000"/>
                                  </p:stCondLst>
                                  <p:childTnLst>
                                    <p:set>
                                      <p:cBhvr>
                                        <p:cTn id="11" dur="1" fill="hold">
                                          <p:stCondLst>
                                            <p:cond delay="0"/>
                                          </p:stCondLst>
                                        </p:cTn>
                                        <p:tgtEl>
                                          <p:spTgt spid="6">
                                            <p:txEl>
                                              <p:pRg st="6" end="6"/>
                                            </p:txEl>
                                          </p:spTgt>
                                        </p:tgtEl>
                                        <p:attrNameLst>
                                          <p:attrName>style.visibility</p:attrName>
                                        </p:attrNameLst>
                                      </p:cBhvr>
                                      <p:to>
                                        <p:strVal val="visible"/>
                                      </p:to>
                                    </p:set>
                                    <p:anim calcmode="lin" valueType="num">
                                      <p:cBhvr>
                                        <p:cTn id="12" dur="4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3" dur="4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4" dur="4500"/>
                                        <p:tgtEl>
                                          <p:spTgt spid="6">
                                            <p:txEl>
                                              <p:pRg st="6" end="6"/>
                                            </p:txEl>
                                          </p:spTgt>
                                        </p:tgtEl>
                                      </p:cBhvr>
                                    </p:animEffect>
                                  </p:childTnLst>
                                </p:cTn>
                              </p:par>
                              <p:par>
                                <p:cTn id="15" presetID="53" presetClass="entr" presetSubtype="16" fill="hold" nodeType="withEffect">
                                  <p:stCondLst>
                                    <p:cond delay="1000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p:cTn id="17" dur="4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8" dur="4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19" dur="4500"/>
                                        <p:tgtEl>
                                          <p:spTgt spid="6">
                                            <p:txEl>
                                              <p:pRg st="7" end="7"/>
                                            </p:txEl>
                                          </p:spTgt>
                                        </p:tgtEl>
                                      </p:cBhvr>
                                    </p:animEffect>
                                  </p:childTnLst>
                                </p:cTn>
                              </p:par>
                              <p:par>
                                <p:cTn id="20" presetID="53" presetClass="entr" presetSubtype="16" fill="hold" nodeType="withEffect">
                                  <p:stCondLst>
                                    <p:cond delay="10000"/>
                                  </p:stCondLst>
                                  <p:childTnLst>
                                    <p:set>
                                      <p:cBhvr>
                                        <p:cTn id="21" dur="1" fill="hold">
                                          <p:stCondLst>
                                            <p:cond delay="0"/>
                                          </p:stCondLst>
                                        </p:cTn>
                                        <p:tgtEl>
                                          <p:spTgt spid="6">
                                            <p:txEl>
                                              <p:pRg st="8" end="8"/>
                                            </p:txEl>
                                          </p:spTgt>
                                        </p:tgtEl>
                                        <p:attrNameLst>
                                          <p:attrName>style.visibility</p:attrName>
                                        </p:attrNameLst>
                                      </p:cBhvr>
                                      <p:to>
                                        <p:strVal val="visible"/>
                                      </p:to>
                                    </p:set>
                                    <p:anim calcmode="lin" valueType="num">
                                      <p:cBhvr>
                                        <p:cTn id="22" dur="4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23" dur="4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24" dur="4500"/>
                                        <p:tgtEl>
                                          <p:spTgt spid="6">
                                            <p:txEl>
                                              <p:pRg st="8" end="8"/>
                                            </p:txEl>
                                          </p:spTgt>
                                        </p:tgtEl>
                                      </p:cBhvr>
                                    </p:animEffect>
                                  </p:childTnLst>
                                </p:cTn>
                              </p:par>
                              <p:par>
                                <p:cTn id="25" presetID="53" presetClass="entr" presetSubtype="16" fill="hold" nodeType="withEffect">
                                  <p:stCondLst>
                                    <p:cond delay="10000"/>
                                  </p:stCondLst>
                                  <p:childTnLst>
                                    <p:set>
                                      <p:cBhvr>
                                        <p:cTn id="26" dur="1" fill="hold">
                                          <p:stCondLst>
                                            <p:cond delay="0"/>
                                          </p:stCondLst>
                                        </p:cTn>
                                        <p:tgtEl>
                                          <p:spTgt spid="6">
                                            <p:txEl>
                                              <p:pRg st="9" end="9"/>
                                            </p:txEl>
                                          </p:spTgt>
                                        </p:tgtEl>
                                        <p:attrNameLst>
                                          <p:attrName>style.visibility</p:attrName>
                                        </p:attrNameLst>
                                      </p:cBhvr>
                                      <p:to>
                                        <p:strVal val="visible"/>
                                      </p:to>
                                    </p:set>
                                    <p:anim calcmode="lin" valueType="num">
                                      <p:cBhvr>
                                        <p:cTn id="27" dur="4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28" dur="4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29" dur="4500"/>
                                        <p:tgtEl>
                                          <p:spTgt spid="6">
                                            <p:txEl>
                                              <p:pRg st="9" end="9"/>
                                            </p:txEl>
                                          </p:spTgt>
                                        </p:tgtEl>
                                      </p:cBhvr>
                                    </p:animEffect>
                                  </p:childTnLst>
                                </p:cTn>
                              </p:par>
                              <p:par>
                                <p:cTn id="30" presetID="53" presetClass="entr" presetSubtype="16" fill="hold" nodeType="withEffect">
                                  <p:stCondLst>
                                    <p:cond delay="10000"/>
                                  </p:stCondLst>
                                  <p:childTnLst>
                                    <p:set>
                                      <p:cBhvr>
                                        <p:cTn id="31" dur="1" fill="hold">
                                          <p:stCondLst>
                                            <p:cond delay="0"/>
                                          </p:stCondLst>
                                        </p:cTn>
                                        <p:tgtEl>
                                          <p:spTgt spid="6">
                                            <p:txEl>
                                              <p:pRg st="10" end="10"/>
                                            </p:txEl>
                                          </p:spTgt>
                                        </p:tgtEl>
                                        <p:attrNameLst>
                                          <p:attrName>style.visibility</p:attrName>
                                        </p:attrNameLst>
                                      </p:cBhvr>
                                      <p:to>
                                        <p:strVal val="visible"/>
                                      </p:to>
                                    </p:set>
                                    <p:anim calcmode="lin" valueType="num">
                                      <p:cBhvr>
                                        <p:cTn id="32" dur="4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33" dur="4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34" dur="4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1500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1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8082"/>
            <a:ext cx="12192000" cy="5386090"/>
          </a:xfrm>
          <a:prstGeom prst="rect">
            <a:avLst/>
          </a:prstGeom>
        </p:spPr>
        <p:txBody>
          <a:bodyPr wrap="square">
            <a:spAutoFit/>
          </a:bodyPr>
          <a:lstStyle/>
          <a:p>
            <a:endParaRPr lang="en-GB" sz="800" b="1" dirty="0"/>
          </a:p>
          <a:p>
            <a:pPr algn="ctr"/>
            <a:r>
              <a:rPr lang="en-GB" sz="6000" b="1" dirty="0">
                <a:ln>
                  <a:solidFill>
                    <a:sysClr val="windowText" lastClr="000000"/>
                  </a:solidFill>
                </a:ln>
                <a:solidFill>
                  <a:schemeClr val="accent1"/>
                </a:solidFill>
              </a:rPr>
              <a:t>Have</a:t>
            </a:r>
          </a:p>
          <a:p>
            <a:endParaRPr lang="en-GB" sz="800" b="1" dirty="0"/>
          </a:p>
          <a:p>
            <a:pPr algn="ctr"/>
            <a:endParaRPr lang="en-GB" sz="3600" b="1" dirty="0"/>
          </a:p>
          <a:p>
            <a:pPr algn="ctr"/>
            <a:r>
              <a:rPr lang="en-GB" sz="3600" b="1" dirty="0">
                <a:ln>
                  <a:solidFill>
                    <a:sysClr val="windowText" lastClr="000000"/>
                  </a:solidFill>
                </a:ln>
                <a:solidFill>
                  <a:schemeClr val="accent1"/>
                </a:solidFill>
              </a:rPr>
              <a:t>Have</a:t>
            </a:r>
            <a:r>
              <a:rPr lang="en-GB" sz="3600" b="1" dirty="0"/>
              <a:t> is used to make </a:t>
            </a:r>
            <a:r>
              <a:rPr lang="en-GB" sz="3600" b="1" dirty="0">
                <a:ln>
                  <a:solidFill>
                    <a:sysClr val="windowText" lastClr="000000"/>
                  </a:solidFill>
                </a:ln>
                <a:solidFill>
                  <a:schemeClr val="accent1"/>
                </a:solidFill>
              </a:rPr>
              <a:t>Perfect forms </a:t>
            </a:r>
            <a:r>
              <a:rPr lang="en-GB" sz="3600" b="1" dirty="0"/>
              <a:t>of verbs.</a:t>
            </a:r>
          </a:p>
          <a:p>
            <a:pPr algn="ctr"/>
            <a:endParaRPr lang="en-GB" sz="3600" b="1" dirty="0"/>
          </a:p>
          <a:p>
            <a:pPr algn="ctr"/>
            <a:r>
              <a:rPr lang="en-GB" sz="3600" b="1" dirty="0">
                <a:ln>
                  <a:solidFill>
                    <a:sysClr val="windowText" lastClr="000000"/>
                  </a:solidFill>
                </a:ln>
                <a:solidFill>
                  <a:schemeClr val="accent1"/>
                </a:solidFill>
              </a:rPr>
              <a:t>Have</a:t>
            </a:r>
            <a:r>
              <a:rPr lang="en-GB" sz="3600" b="1" dirty="0"/>
              <a:t> you ever </a:t>
            </a:r>
            <a:r>
              <a:rPr lang="en-GB" sz="3600" b="1" dirty="0">
                <a:ln>
                  <a:solidFill>
                    <a:sysClr val="windowText" lastClr="000000"/>
                  </a:solidFill>
                </a:ln>
                <a:solidFill>
                  <a:schemeClr val="accent1"/>
                </a:solidFill>
              </a:rPr>
              <a:t>visited</a:t>
            </a:r>
            <a:r>
              <a:rPr lang="en-GB" sz="3600" b="1" dirty="0"/>
              <a:t> my country?</a:t>
            </a:r>
          </a:p>
          <a:p>
            <a:pPr algn="ctr"/>
            <a:r>
              <a:rPr lang="en-GB" sz="3600" b="1" dirty="0"/>
              <a:t>She </a:t>
            </a:r>
            <a:r>
              <a:rPr lang="en-GB" sz="3600" b="1" dirty="0">
                <a:ln>
                  <a:solidFill>
                    <a:sysClr val="windowText" lastClr="000000"/>
                  </a:solidFill>
                </a:ln>
                <a:solidFill>
                  <a:schemeClr val="accent1"/>
                </a:solidFill>
              </a:rPr>
              <a:t>has</a:t>
            </a:r>
            <a:r>
              <a:rPr lang="en-GB" sz="3600" b="1" dirty="0"/>
              <a:t> never </a:t>
            </a:r>
            <a:r>
              <a:rPr lang="en-GB" sz="3600" b="1" dirty="0">
                <a:ln>
                  <a:solidFill>
                    <a:sysClr val="windowText" lastClr="000000"/>
                  </a:solidFill>
                </a:ln>
                <a:solidFill>
                  <a:schemeClr val="accent1"/>
                </a:solidFill>
              </a:rPr>
              <a:t>seen</a:t>
            </a:r>
            <a:r>
              <a:rPr lang="en-GB" sz="3600" b="1" dirty="0"/>
              <a:t> an elephant.</a:t>
            </a:r>
          </a:p>
          <a:p>
            <a:pPr algn="ctr"/>
            <a:r>
              <a:rPr lang="en-GB" sz="3600" b="1" dirty="0"/>
              <a:t>We </a:t>
            </a:r>
            <a:r>
              <a:rPr lang="en-GB" sz="3600" b="1" dirty="0">
                <a:ln>
                  <a:solidFill>
                    <a:sysClr val="windowText" lastClr="000000"/>
                  </a:solidFill>
                </a:ln>
                <a:solidFill>
                  <a:schemeClr val="accent1"/>
                </a:solidFill>
              </a:rPr>
              <a:t>have been </a:t>
            </a:r>
            <a:r>
              <a:rPr lang="en-GB" sz="3600" b="1" dirty="0"/>
              <a:t>queuing for hours!</a:t>
            </a:r>
          </a:p>
          <a:p>
            <a:pPr algn="ctr"/>
            <a:endParaRPr lang="en-GB" sz="3600" b="1" dirty="0"/>
          </a:p>
          <a:p>
            <a:pPr algn="ctr"/>
            <a:endParaRPr lang="en-GB" sz="1600" b="1" dirty="0"/>
          </a:p>
        </p:txBody>
      </p:sp>
      <p:sp>
        <p:nvSpPr>
          <p:cNvPr id="2" name="Not Equal 1">
            <a:extLst>
              <a:ext uri="{FF2B5EF4-FFF2-40B4-BE49-F238E27FC236}">
                <a16:creationId xmlns:a16="http://schemas.microsoft.com/office/drawing/2014/main" id="{F97B5403-ECEF-49A4-ABB3-A1131577905D}"/>
              </a:ext>
            </a:extLst>
          </p:cNvPr>
          <p:cNvSpPr/>
          <p:nvPr/>
        </p:nvSpPr>
        <p:spPr>
          <a:xfrm>
            <a:off x="226503" y="6199464"/>
            <a:ext cx="763398" cy="436228"/>
          </a:xfrm>
          <a:prstGeom prst="mathNot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388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p:cTn id="7" dur="3750" fill="hold"/>
                                        <p:tgtEl>
                                          <p:spTgt spid="6">
                                            <p:txEl>
                                              <p:pRg st="6" end="6"/>
                                            </p:txEl>
                                          </p:spTgt>
                                        </p:tgtEl>
                                        <p:attrNameLst>
                                          <p:attrName>ppt_w</p:attrName>
                                        </p:attrNameLst>
                                      </p:cBhvr>
                                      <p:tavLst>
                                        <p:tav tm="0">
                                          <p:val>
                                            <p:fltVal val="0"/>
                                          </p:val>
                                        </p:tav>
                                        <p:tav tm="100000">
                                          <p:val>
                                            <p:strVal val="#ppt_w"/>
                                          </p:val>
                                        </p:tav>
                                      </p:tavLst>
                                    </p:anim>
                                    <p:anim calcmode="lin" valueType="num">
                                      <p:cBhvr>
                                        <p:cTn id="8" dur="375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9" dur="3750"/>
                                        <p:tgtEl>
                                          <p:spTgt spid="6">
                                            <p:txEl>
                                              <p:pRg st="6" end="6"/>
                                            </p:txEl>
                                          </p:spTgt>
                                        </p:tgtEl>
                                      </p:cBhvr>
                                    </p:animEffect>
                                  </p:childTnLst>
                                </p:cTn>
                              </p:par>
                              <p:par>
                                <p:cTn id="10" presetID="53" presetClass="entr" presetSubtype="16" fill="hold" nodeType="withEffect">
                                  <p:stCondLst>
                                    <p:cond delay="10000"/>
                                  </p:stCondLst>
                                  <p:childTnLst>
                                    <p:set>
                                      <p:cBhvr>
                                        <p:cTn id="11" dur="1" fill="hold">
                                          <p:stCondLst>
                                            <p:cond delay="0"/>
                                          </p:stCondLst>
                                        </p:cTn>
                                        <p:tgtEl>
                                          <p:spTgt spid="6">
                                            <p:txEl>
                                              <p:pRg st="7" end="7"/>
                                            </p:txEl>
                                          </p:spTgt>
                                        </p:tgtEl>
                                        <p:attrNameLst>
                                          <p:attrName>style.visibility</p:attrName>
                                        </p:attrNameLst>
                                      </p:cBhvr>
                                      <p:to>
                                        <p:strVal val="visible"/>
                                      </p:to>
                                    </p:set>
                                    <p:anim calcmode="lin" valueType="num">
                                      <p:cBhvr>
                                        <p:cTn id="12" dur="3750" fill="hold"/>
                                        <p:tgtEl>
                                          <p:spTgt spid="6">
                                            <p:txEl>
                                              <p:pRg st="7" end="7"/>
                                            </p:txEl>
                                          </p:spTgt>
                                        </p:tgtEl>
                                        <p:attrNameLst>
                                          <p:attrName>ppt_w</p:attrName>
                                        </p:attrNameLst>
                                      </p:cBhvr>
                                      <p:tavLst>
                                        <p:tav tm="0">
                                          <p:val>
                                            <p:fltVal val="0"/>
                                          </p:val>
                                        </p:tav>
                                        <p:tav tm="100000">
                                          <p:val>
                                            <p:strVal val="#ppt_w"/>
                                          </p:val>
                                        </p:tav>
                                      </p:tavLst>
                                    </p:anim>
                                    <p:anim calcmode="lin" valueType="num">
                                      <p:cBhvr>
                                        <p:cTn id="13" dur="375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14" dur="3750"/>
                                        <p:tgtEl>
                                          <p:spTgt spid="6">
                                            <p:txEl>
                                              <p:pRg st="7" end="7"/>
                                            </p:txEl>
                                          </p:spTgt>
                                        </p:tgtEl>
                                      </p:cBhvr>
                                    </p:animEffect>
                                  </p:childTnLst>
                                </p:cTn>
                              </p:par>
                              <p:par>
                                <p:cTn id="15" presetID="53" presetClass="entr" presetSubtype="16" fill="hold" nodeType="withEffect">
                                  <p:stCondLst>
                                    <p:cond delay="10000"/>
                                  </p:stCondLst>
                                  <p:childTnLst>
                                    <p:set>
                                      <p:cBhvr>
                                        <p:cTn id="16" dur="1" fill="hold">
                                          <p:stCondLst>
                                            <p:cond delay="0"/>
                                          </p:stCondLst>
                                        </p:cTn>
                                        <p:tgtEl>
                                          <p:spTgt spid="6">
                                            <p:txEl>
                                              <p:pRg st="8" end="8"/>
                                            </p:txEl>
                                          </p:spTgt>
                                        </p:tgtEl>
                                        <p:attrNameLst>
                                          <p:attrName>style.visibility</p:attrName>
                                        </p:attrNameLst>
                                      </p:cBhvr>
                                      <p:to>
                                        <p:strVal val="visible"/>
                                      </p:to>
                                    </p:set>
                                    <p:anim calcmode="lin" valueType="num">
                                      <p:cBhvr>
                                        <p:cTn id="17" dur="3750" fill="hold"/>
                                        <p:tgtEl>
                                          <p:spTgt spid="6">
                                            <p:txEl>
                                              <p:pRg st="8" end="8"/>
                                            </p:txEl>
                                          </p:spTgt>
                                        </p:tgtEl>
                                        <p:attrNameLst>
                                          <p:attrName>ppt_w</p:attrName>
                                        </p:attrNameLst>
                                      </p:cBhvr>
                                      <p:tavLst>
                                        <p:tav tm="0">
                                          <p:val>
                                            <p:fltVal val="0"/>
                                          </p:val>
                                        </p:tav>
                                        <p:tav tm="100000">
                                          <p:val>
                                            <p:strVal val="#ppt_w"/>
                                          </p:val>
                                        </p:tav>
                                      </p:tavLst>
                                    </p:anim>
                                    <p:anim calcmode="lin" valueType="num">
                                      <p:cBhvr>
                                        <p:cTn id="18" dur="375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19" dur="3750"/>
                                        <p:tgtEl>
                                          <p:spTgt spid="6">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500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uation_hat.svg ‎ (SVG file, nominally 661 × 278 pixels, fi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486" y="406854"/>
            <a:ext cx="2690253" cy="1131453"/>
          </a:xfrm>
          <a:prstGeom prst="rect">
            <a:avLst/>
          </a:prstGeom>
        </p:spPr>
      </p:pic>
      <p:sp>
        <p:nvSpPr>
          <p:cNvPr id="2" name="TextBox 1"/>
          <p:cNvSpPr txBox="1"/>
          <p:nvPr/>
        </p:nvSpPr>
        <p:spPr>
          <a:xfrm>
            <a:off x="1438739" y="1353085"/>
            <a:ext cx="91924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ENGLISH LANGUAGE STUDY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816" y="2276416"/>
            <a:ext cx="1671500" cy="1124582"/>
          </a:xfrm>
          <a:prstGeom prst="rect">
            <a:avLst/>
          </a:prstGeom>
        </p:spPr>
      </p:pic>
      <p:sp>
        <p:nvSpPr>
          <p:cNvPr id="6" name="Oval 5"/>
          <p:cNvSpPr/>
          <p:nvPr/>
        </p:nvSpPr>
        <p:spPr>
          <a:xfrm>
            <a:off x="226243" y="273378"/>
            <a:ext cx="340906" cy="290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29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Effect transition="in" filter="fade">
                                      <p:cBhvr>
                                        <p:cTn id="9" dur="4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5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 calcmode="lin" valueType="num">
                                      <p:cBhvr>
                                        <p:cTn id="16" dur="5000" fill="hold"/>
                                        <p:tgtEl>
                                          <p:spTgt spid="6"/>
                                        </p:tgtEl>
                                        <p:attrNameLst>
                                          <p:attrName>style.rotation</p:attrName>
                                        </p:attrNameLst>
                                      </p:cBhvr>
                                      <p:tavLst>
                                        <p:tav tm="0">
                                          <p:val>
                                            <p:fltVal val="90"/>
                                          </p:val>
                                        </p:tav>
                                        <p:tav tm="100000">
                                          <p:val>
                                            <p:fltVal val="0"/>
                                          </p:val>
                                        </p:tav>
                                      </p:tavLst>
                                    </p:anim>
                                    <p:animEffect transition="in" filter="fade">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522</Words>
  <Application>Microsoft Office PowerPoint</Application>
  <PresentationFormat>Widescreen</PresentationFormat>
  <Paragraphs>33</Paragraphs>
  <Slides>8</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de Marvell</dc:creator>
  <cp:lastModifiedBy>Will de Marvell</cp:lastModifiedBy>
  <cp:revision>32</cp:revision>
  <dcterms:created xsi:type="dcterms:W3CDTF">2017-06-07T09:38:11Z</dcterms:created>
  <dcterms:modified xsi:type="dcterms:W3CDTF">2017-08-24T21:52:33Z</dcterms:modified>
</cp:coreProperties>
</file>