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83" r:id="rId3"/>
    <p:sldId id="281" r:id="rId4"/>
    <p:sldId id="279" r:id="rId5"/>
    <p:sldId id="280" r:id="rId6"/>
    <p:sldId id="284" r:id="rId7"/>
    <p:sldId id="285" r:id="rId8"/>
    <p:sldId id="286" r:id="rId9"/>
    <p:sldId id="267" r:id="rId10"/>
    <p:sldId id="268" r:id="rId11"/>
    <p:sldId id="272" r:id="rId12"/>
    <p:sldId id="270" r:id="rId13"/>
    <p:sldId id="273" r:id="rId14"/>
    <p:sldId id="274" r:id="rId15"/>
    <p:sldId id="275" r:id="rId16"/>
    <p:sldId id="277" r:id="rId17"/>
    <p:sldId id="278" r:id="rId18"/>
    <p:sldId id="291" r:id="rId19"/>
    <p:sldId id="288" r:id="rId20"/>
    <p:sldId id="289" r:id="rId21"/>
    <p:sldId id="292" r:id="rId22"/>
    <p:sldId id="290" r:id="rId23"/>
    <p:sldId id="296" r:id="rId24"/>
    <p:sldId id="297" r:id="rId25"/>
    <p:sldId id="293" r:id="rId26"/>
    <p:sldId id="294" r:id="rId27"/>
    <p:sldId id="295" r:id="rId28"/>
    <p:sldId id="298" r:id="rId29"/>
    <p:sldId id="299" r:id="rId30"/>
    <p:sldId id="256" r:id="rId31"/>
    <p:sldId id="257" r:id="rId32"/>
    <p:sldId id="258" r:id="rId33"/>
    <p:sldId id="260" r:id="rId34"/>
    <p:sldId id="259" r:id="rId35"/>
    <p:sldId id="265" r:id="rId36"/>
    <p:sldId id="264" r:id="rId37"/>
    <p:sldId id="26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D6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94660"/>
  </p:normalViewPr>
  <p:slideViewPr>
    <p:cSldViewPr snapToGrid="0" showGuides="1">
      <p:cViewPr varScale="1">
        <p:scale>
          <a:sx n="82" d="100"/>
          <a:sy n="82" d="100"/>
        </p:scale>
        <p:origin x="41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07C0-89CC-47D4-85E9-8D3B5CF0B9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0E0D60-3F3A-46E8-9FD3-B05C0BDAD4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0F0B3E-8C0D-42F5-B65B-6AF8E1039AE7}"/>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5" name="Footer Placeholder 4">
            <a:extLst>
              <a:ext uri="{FF2B5EF4-FFF2-40B4-BE49-F238E27FC236}">
                <a16:creationId xmlns:a16="http://schemas.microsoft.com/office/drawing/2014/main" id="{BF63A3FE-BC7A-4A96-A058-F5C9D59B1F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046613-C13A-4B81-888C-A093ADD1C597}"/>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134207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3673-72E2-4BDF-A8B1-01D34798AF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80B58B-715F-4892-9E21-D258374A31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83031E-87F5-40FE-8D34-BBA282B5170E}"/>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5" name="Footer Placeholder 4">
            <a:extLst>
              <a:ext uri="{FF2B5EF4-FFF2-40B4-BE49-F238E27FC236}">
                <a16:creationId xmlns:a16="http://schemas.microsoft.com/office/drawing/2014/main" id="{79D44238-FF3B-453D-B069-EB4FD5A453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E585C-8E9B-4AEA-8342-C04D64A4FA1C}"/>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1375200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BED53-C539-49CB-A6D7-DD3E548252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2E0D26-129A-48B9-A577-FDED251E49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4D7CCB-4FBE-45F7-9B6D-AD15666A707C}"/>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5" name="Footer Placeholder 4">
            <a:extLst>
              <a:ext uri="{FF2B5EF4-FFF2-40B4-BE49-F238E27FC236}">
                <a16:creationId xmlns:a16="http://schemas.microsoft.com/office/drawing/2014/main" id="{88785F8D-5836-483F-ACE9-BADDC389B3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D4B3AB-A19A-472D-8987-41700A49C6BF}"/>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30960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0FA7-D18B-4DFF-B33F-0F32CE24CE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D24710-6DBF-42E7-88D9-B181782C7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0698A7-0EA4-4C3F-8799-E69DE8FC7864}"/>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5" name="Footer Placeholder 4">
            <a:extLst>
              <a:ext uri="{FF2B5EF4-FFF2-40B4-BE49-F238E27FC236}">
                <a16:creationId xmlns:a16="http://schemas.microsoft.com/office/drawing/2014/main" id="{C743FD78-7F3E-45FC-AA55-01545AFA7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FA99B7-7DD3-48F5-B7DF-6B79857587CD}"/>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2604844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26F2-2E30-4914-8022-61A6A4FA6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817EC0-DAD5-4F10-BD6E-686C0489DB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417308-44B6-4915-842B-41FDBE4B75E0}"/>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5" name="Footer Placeholder 4">
            <a:extLst>
              <a:ext uri="{FF2B5EF4-FFF2-40B4-BE49-F238E27FC236}">
                <a16:creationId xmlns:a16="http://schemas.microsoft.com/office/drawing/2014/main" id="{0133D6C1-B7E0-4CD3-BA67-A5AE6BAE75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DBA9A3-CBC4-4244-A991-2DAA36D3A4B6}"/>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244863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745A-8054-4E17-BA1B-7982E264F8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7DA117-E5AB-4BD8-A21F-05DF4B0571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D06BDF-7593-42EC-AEE9-D7BF963FE6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27836D1-93EC-4F4C-B841-383C916D8026}"/>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6" name="Footer Placeholder 5">
            <a:extLst>
              <a:ext uri="{FF2B5EF4-FFF2-40B4-BE49-F238E27FC236}">
                <a16:creationId xmlns:a16="http://schemas.microsoft.com/office/drawing/2014/main" id="{968649F3-D989-46C6-BFEA-561EC2C92F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FD9303-72AE-4E3F-A067-F35236619DAE}"/>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107951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5C84-D5F7-45CB-B472-E113F8AE49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104276-A590-4841-BF73-53B1F0FD5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E867DA-A0AF-4389-A17B-E76F9B4A97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FCFA3B-1804-4079-A8FD-9A6E3A7FF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2498A8-89D4-475F-AEF8-F6B14B35AA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D49DE2-1655-4F9F-8645-17C20568D0B0}"/>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8" name="Footer Placeholder 7">
            <a:extLst>
              <a:ext uri="{FF2B5EF4-FFF2-40B4-BE49-F238E27FC236}">
                <a16:creationId xmlns:a16="http://schemas.microsoft.com/office/drawing/2014/main" id="{A2705D04-E1B9-4578-B320-C8B70C2415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DB68A9-12E7-4C0E-A916-7DB66AE52194}"/>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1356446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8DD1-15D2-4563-BEED-DC2C58D4143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5F2384-247D-45E1-80C2-1432B17346E8}"/>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4" name="Footer Placeholder 3">
            <a:extLst>
              <a:ext uri="{FF2B5EF4-FFF2-40B4-BE49-F238E27FC236}">
                <a16:creationId xmlns:a16="http://schemas.microsoft.com/office/drawing/2014/main" id="{D0FEE052-9AA3-4619-8A03-34092DE618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D1F88B-5228-4077-B9FA-4C6009DC5788}"/>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379954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6BFA4-E142-4CCC-8DF8-531BE645992A}"/>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3" name="Footer Placeholder 2">
            <a:extLst>
              <a:ext uri="{FF2B5EF4-FFF2-40B4-BE49-F238E27FC236}">
                <a16:creationId xmlns:a16="http://schemas.microsoft.com/office/drawing/2014/main" id="{E0EC9D9F-A6C7-4019-8534-838100B841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DE8CFD-83D6-4CEF-B06C-D7F87398BF72}"/>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3863870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F8BE-A825-4C02-8C85-404ACBE1F6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6332745-57CD-4AC9-9DE3-FA527612BC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A10A9C-BE59-45C0-846D-34C697695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C288F-569F-4162-A323-F66DC6879A28}"/>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6" name="Footer Placeholder 5">
            <a:extLst>
              <a:ext uri="{FF2B5EF4-FFF2-40B4-BE49-F238E27FC236}">
                <a16:creationId xmlns:a16="http://schemas.microsoft.com/office/drawing/2014/main" id="{9AB58535-3C02-4F77-9F45-5C46FFB3FE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EEFF1F-858A-4C0E-A86E-A003D6034B67}"/>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653289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FBB65-DDE5-42AE-9A3B-5D6A85249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087F6B-8722-4B7E-9A78-6B1EE2669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D0BFFC5-D486-44C9-A6ED-445C121D8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778C9-4321-4E38-A4DA-D799263C381B}"/>
              </a:ext>
            </a:extLst>
          </p:cNvPr>
          <p:cNvSpPr>
            <a:spLocks noGrp="1"/>
          </p:cNvSpPr>
          <p:nvPr>
            <p:ph type="dt" sz="half" idx="10"/>
          </p:nvPr>
        </p:nvSpPr>
        <p:spPr/>
        <p:txBody>
          <a:bodyPr/>
          <a:lstStyle/>
          <a:p>
            <a:fld id="{3A8215C2-D423-4D5E-804C-4FD872B421D5}" type="datetimeFigureOut">
              <a:rPr lang="en-GB" smtClean="0"/>
              <a:t>14/09/2019</a:t>
            </a:fld>
            <a:endParaRPr lang="en-GB"/>
          </a:p>
        </p:txBody>
      </p:sp>
      <p:sp>
        <p:nvSpPr>
          <p:cNvPr id="6" name="Footer Placeholder 5">
            <a:extLst>
              <a:ext uri="{FF2B5EF4-FFF2-40B4-BE49-F238E27FC236}">
                <a16:creationId xmlns:a16="http://schemas.microsoft.com/office/drawing/2014/main" id="{148ADE3E-8513-489F-B89C-1728DE6456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B86018-0FC5-4E91-A17D-2A5725A57AC6}"/>
              </a:ext>
            </a:extLst>
          </p:cNvPr>
          <p:cNvSpPr>
            <a:spLocks noGrp="1"/>
          </p:cNvSpPr>
          <p:nvPr>
            <p:ph type="sldNum" sz="quarter" idx="12"/>
          </p:nvPr>
        </p:nvSpPr>
        <p:spPr/>
        <p:txBody>
          <a:bodyPr/>
          <a:lstStyle/>
          <a:p>
            <a:fld id="{04B15E17-8FBE-4164-A1E5-E5918AE4FA62}" type="slidenum">
              <a:rPr lang="en-GB" smtClean="0"/>
              <a:t>‹#›</a:t>
            </a:fld>
            <a:endParaRPr lang="en-GB"/>
          </a:p>
        </p:txBody>
      </p:sp>
    </p:spTree>
    <p:extLst>
      <p:ext uri="{BB962C8B-B14F-4D97-AF65-F5344CB8AC3E}">
        <p14:creationId xmlns:p14="http://schemas.microsoft.com/office/powerpoint/2010/main" val="1002747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55C13E-09AC-40D4-A739-A3CEA73FC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BA0E00-66A5-44F9-B277-82B14047E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F11D28-9E89-4B15-B702-E106070D15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215C2-D423-4D5E-804C-4FD872B421D5}" type="datetimeFigureOut">
              <a:rPr lang="en-GB" smtClean="0"/>
              <a:t>14/09/2019</a:t>
            </a:fld>
            <a:endParaRPr lang="en-GB"/>
          </a:p>
        </p:txBody>
      </p:sp>
      <p:sp>
        <p:nvSpPr>
          <p:cNvPr id="5" name="Footer Placeholder 4">
            <a:extLst>
              <a:ext uri="{FF2B5EF4-FFF2-40B4-BE49-F238E27FC236}">
                <a16:creationId xmlns:a16="http://schemas.microsoft.com/office/drawing/2014/main" id="{EA3B2B83-1792-425A-BF41-6D3CCB173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6C58F1-897A-4464-8A71-139F79C0F2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15E17-8FBE-4164-A1E5-E5918AE4FA62}" type="slidenum">
              <a:rPr lang="en-GB" smtClean="0"/>
              <a:t>‹#›</a:t>
            </a:fld>
            <a:endParaRPr lang="en-GB"/>
          </a:p>
        </p:txBody>
      </p:sp>
    </p:spTree>
    <p:extLst>
      <p:ext uri="{BB962C8B-B14F-4D97-AF65-F5344CB8AC3E}">
        <p14:creationId xmlns:p14="http://schemas.microsoft.com/office/powerpoint/2010/main" val="1599742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pixabay.com/en/teapot-drink-pot-tea-coffee-pot-2545526/"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p4"/><Relationship Id="rId1" Type="http://schemas.openxmlformats.org/officeDocument/2006/relationships/video" Target="NULL" TargetMode="Externa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p4"/><Relationship Id="rId1" Type="http://schemas.openxmlformats.org/officeDocument/2006/relationships/video" Target="NULL" TargetMode="Externa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NEW HAB TH2USE">
            <a:hlinkClick r:id="" action="ppaction://media"/>
            <a:extLst>
              <a:ext uri="{FF2B5EF4-FFF2-40B4-BE49-F238E27FC236}">
                <a16:creationId xmlns:a16="http://schemas.microsoft.com/office/drawing/2014/main" id="{EB8BFDD9-055A-445B-8C6F-2E1F729BCE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993" t="13605" r="19821" b="21342"/>
          <a:stretch/>
        </p:blipFill>
        <p:spPr>
          <a:xfrm>
            <a:off x="1912775" y="2111549"/>
            <a:ext cx="3265715" cy="2479111"/>
          </a:xfrm>
          <a:prstGeom prst="ellipse">
            <a:avLst/>
          </a:prstGeom>
          <a:ln>
            <a:noFill/>
          </a:ln>
          <a:effectLst>
            <a:softEdge rad="112500"/>
          </a:effectLst>
        </p:spPr>
      </p:pic>
      <p:sp>
        <p:nvSpPr>
          <p:cNvPr id="4" name="TextBox 3">
            <a:extLst>
              <a:ext uri="{FF2B5EF4-FFF2-40B4-BE49-F238E27FC236}">
                <a16:creationId xmlns:a16="http://schemas.microsoft.com/office/drawing/2014/main" id="{4E089EFD-5C48-415D-8397-70C36F4151E9}"/>
              </a:ext>
            </a:extLst>
          </p:cNvPr>
          <p:cNvSpPr txBox="1"/>
          <p:nvPr/>
        </p:nvSpPr>
        <p:spPr>
          <a:xfrm>
            <a:off x="5918522" y="1813173"/>
            <a:ext cx="6184490" cy="3231654"/>
          </a:xfrm>
          <a:prstGeom prst="rect">
            <a:avLst/>
          </a:prstGeom>
          <a:noFill/>
        </p:spPr>
        <p:txBody>
          <a:bodyPr wrap="square" rtlCol="0">
            <a:spAutoFit/>
          </a:bodyPr>
          <a:lstStyle/>
          <a:p>
            <a:r>
              <a:rPr lang="en-GB" sz="7200" dirty="0">
                <a:ln>
                  <a:solidFill>
                    <a:sysClr val="windowText" lastClr="000000"/>
                  </a:solidFill>
                </a:ln>
                <a:solidFill>
                  <a:schemeClr val="accent1">
                    <a:lumMod val="75000"/>
                  </a:schemeClr>
                </a:solidFill>
                <a:latin typeface="Arial Rounded MT Bold" panose="020F0704030504030204" pitchFamily="34" charset="0"/>
              </a:rPr>
              <a:t>HABITS</a:t>
            </a:r>
          </a:p>
          <a:p>
            <a:r>
              <a:rPr lang="en-GB" sz="6000" dirty="0">
                <a:ln>
                  <a:solidFill>
                    <a:sysClr val="windowText" lastClr="000000"/>
                  </a:solidFill>
                </a:ln>
                <a:solidFill>
                  <a:schemeClr val="accent1">
                    <a:lumMod val="75000"/>
                  </a:schemeClr>
                </a:solidFill>
                <a:latin typeface="Arial Rounded MT Bold" panose="020F0704030504030204" pitchFamily="34" charset="0"/>
              </a:rPr>
              <a:t>AND</a:t>
            </a:r>
          </a:p>
          <a:p>
            <a:r>
              <a:rPr lang="en-GB" sz="7200" dirty="0">
                <a:ln>
                  <a:solidFill>
                    <a:sysClr val="windowText" lastClr="000000"/>
                  </a:solidFill>
                </a:ln>
                <a:solidFill>
                  <a:schemeClr val="accent1">
                    <a:lumMod val="75000"/>
                  </a:schemeClr>
                </a:solidFill>
                <a:latin typeface="Arial Rounded MT Bold" panose="020F0704030504030204" pitchFamily="34" charset="0"/>
              </a:rPr>
              <a:t>ROUTINES</a:t>
            </a:r>
          </a:p>
        </p:txBody>
      </p:sp>
      <p:sp>
        <p:nvSpPr>
          <p:cNvPr id="5" name="Star: 32 Points 4">
            <a:extLst>
              <a:ext uri="{FF2B5EF4-FFF2-40B4-BE49-F238E27FC236}">
                <a16:creationId xmlns:a16="http://schemas.microsoft.com/office/drawing/2014/main" id="{52B1574E-E0CA-437F-BA39-828DAA899055}"/>
              </a:ext>
            </a:extLst>
          </p:cNvPr>
          <p:cNvSpPr/>
          <p:nvPr/>
        </p:nvSpPr>
        <p:spPr>
          <a:xfrm>
            <a:off x="1126603" y="1105382"/>
            <a:ext cx="4791919" cy="4647236"/>
          </a:xfrm>
          <a:prstGeom prst="star32">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Arial Rounded MT Bold" panose="020F0704030504030204" pitchFamily="34" charset="0"/>
              </a:rPr>
              <a:t>CHECK THESE WORDS!</a:t>
            </a:r>
          </a:p>
        </p:txBody>
      </p:sp>
    </p:spTree>
    <p:extLst>
      <p:ext uri="{BB962C8B-B14F-4D97-AF65-F5344CB8AC3E}">
        <p14:creationId xmlns:p14="http://schemas.microsoft.com/office/powerpoint/2010/main" val="60216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3250"/>
                                  </p:stCondLst>
                                  <p:childTnLst>
                                    <p:animEffect transition="out" filter="fade">
                                      <p:cBhvr>
                                        <p:cTn id="13" dur="1250"/>
                                        <p:tgtEl>
                                          <p:spTgt spid="5"/>
                                        </p:tgtEl>
                                      </p:cBhvr>
                                    </p:animEffect>
                                    <p:set>
                                      <p:cBhvr>
                                        <p:cTn id="14" dur="1" fill="hold">
                                          <p:stCondLst>
                                            <p:cond delay="1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919" fill="hold"/>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1700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md type="call" cmd="stop">
                                      <p:cBhvr>
                                        <p:cTn id="24"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 O P T tea tips  PART 1 MASTER W I P 2USE">
            <a:hlinkClick r:id="" action="ppaction://media"/>
            <a:extLst>
              <a:ext uri="{FF2B5EF4-FFF2-40B4-BE49-F238E27FC236}">
                <a16:creationId xmlns:a16="http://schemas.microsoft.com/office/drawing/2014/main" id="{1263A741-3E80-4EFE-B56C-EFD2AF5B12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0441" y="1552327"/>
            <a:ext cx="6617477" cy="5007093"/>
          </a:xfrm>
          <a:prstGeom prst="rect">
            <a:avLst/>
          </a:prstGeom>
        </p:spPr>
      </p:pic>
      <p:sp>
        <p:nvSpPr>
          <p:cNvPr id="3" name="TextBox 2">
            <a:extLst>
              <a:ext uri="{FF2B5EF4-FFF2-40B4-BE49-F238E27FC236}">
                <a16:creationId xmlns:a16="http://schemas.microsoft.com/office/drawing/2014/main" id="{58721CC4-0F15-4AD4-9879-8B932D0FB53C}"/>
              </a:ext>
            </a:extLst>
          </p:cNvPr>
          <p:cNvSpPr txBox="1"/>
          <p:nvPr/>
        </p:nvSpPr>
        <p:spPr>
          <a:xfrm>
            <a:off x="1290735" y="390254"/>
            <a:ext cx="9610530" cy="1015663"/>
          </a:xfrm>
          <a:prstGeom prst="rect">
            <a:avLst/>
          </a:prstGeom>
          <a:noFill/>
        </p:spPr>
        <p:txBody>
          <a:bodyPr wrap="square" rtlCol="0">
            <a:spAutoFit/>
          </a:bodyPr>
          <a:lstStyle/>
          <a:p>
            <a:r>
              <a:rPr lang="en-GB" sz="6000" dirty="0">
                <a:ln>
                  <a:solidFill>
                    <a:sysClr val="windowText" lastClr="000000"/>
                  </a:solidFill>
                </a:ln>
                <a:solidFill>
                  <a:schemeClr val="accent1"/>
                </a:solidFill>
                <a:latin typeface="Arial Rounded MT Bold" panose="020F0704030504030204" pitchFamily="34" charset="0"/>
              </a:rPr>
              <a:t>THE SIX </a:t>
            </a:r>
            <a:r>
              <a:rPr lang="en-GB" sz="6000" dirty="0">
                <a:ln>
                  <a:solidFill>
                    <a:sysClr val="windowText" lastClr="000000"/>
                  </a:solidFill>
                </a:ln>
                <a:solidFill>
                  <a:schemeClr val="accent4"/>
                </a:solidFill>
                <a:latin typeface="Arial Rounded MT Bold" panose="020F0704030504030204" pitchFamily="34" charset="0"/>
              </a:rPr>
              <a:t>GOLDEN</a:t>
            </a:r>
            <a:r>
              <a:rPr lang="en-GB" sz="6000" dirty="0">
                <a:ln>
                  <a:solidFill>
                    <a:sysClr val="windowText" lastClr="000000"/>
                  </a:solidFill>
                </a:ln>
                <a:solidFill>
                  <a:schemeClr val="accent1"/>
                </a:solidFill>
                <a:latin typeface="Arial Rounded MT Bold" panose="020F0704030504030204" pitchFamily="34" charset="0"/>
              </a:rPr>
              <a:t> RULES</a:t>
            </a:r>
          </a:p>
        </p:txBody>
      </p:sp>
    </p:spTree>
    <p:extLst>
      <p:ext uri="{BB962C8B-B14F-4D97-AF65-F5344CB8AC3E}">
        <p14:creationId xmlns:p14="http://schemas.microsoft.com/office/powerpoint/2010/main" val="295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8013E-BA2D-434E-B1EB-3229CDFAE2A8}"/>
              </a:ext>
            </a:extLst>
          </p:cNvPr>
          <p:cNvSpPr/>
          <p:nvPr/>
        </p:nvSpPr>
        <p:spPr>
          <a:xfrm>
            <a:off x="1169241" y="1721957"/>
            <a:ext cx="9816790" cy="707886"/>
          </a:xfrm>
          <a:prstGeom prst="rect">
            <a:avLst/>
          </a:prstGeom>
        </p:spPr>
        <p:txBody>
          <a:bodyPr wrap="none">
            <a:spAutoFit/>
          </a:bodyPr>
          <a:lstStyle/>
          <a:p>
            <a:r>
              <a:rPr lang="en-GB" sz="4000" dirty="0">
                <a:ln>
                  <a:solidFill>
                    <a:sysClr val="windowText" lastClr="000000"/>
                  </a:solidFill>
                </a:ln>
                <a:solidFill>
                  <a:srgbClr val="FFD614"/>
                </a:solidFill>
                <a:latin typeface="Arial Rounded MT Bold" panose="020F0704030504030204" pitchFamily="34" charset="0"/>
              </a:rPr>
              <a:t>1</a:t>
            </a:r>
            <a:r>
              <a:rPr lang="en-GB" sz="4000" dirty="0">
                <a:ln>
                  <a:solidFill>
                    <a:sysClr val="windowText" lastClr="000000"/>
                  </a:solidFill>
                </a:ln>
                <a:solidFill>
                  <a:srgbClr val="4472C4"/>
                </a:solidFill>
                <a:latin typeface="Arial Rounded MT Bold" panose="020F0704030504030204" pitchFamily="34" charset="0"/>
              </a:rPr>
              <a:t>  ALWAYS USE A GOOD QUALITY TEA</a:t>
            </a:r>
            <a:endParaRPr lang="en-GB" sz="4000" dirty="0"/>
          </a:p>
        </p:txBody>
      </p:sp>
      <p:sp>
        <p:nvSpPr>
          <p:cNvPr id="4" name="Rectangle 3">
            <a:extLst>
              <a:ext uri="{FF2B5EF4-FFF2-40B4-BE49-F238E27FC236}">
                <a16:creationId xmlns:a16="http://schemas.microsoft.com/office/drawing/2014/main" id="{062C5C6F-E08B-49F0-ABE8-80CCE9846A78}"/>
              </a:ext>
            </a:extLst>
          </p:cNvPr>
          <p:cNvSpPr/>
          <p:nvPr/>
        </p:nvSpPr>
        <p:spPr>
          <a:xfrm>
            <a:off x="804904" y="2564209"/>
            <a:ext cx="10582192" cy="707886"/>
          </a:xfrm>
          <a:prstGeom prst="rect">
            <a:avLst/>
          </a:prstGeom>
        </p:spPr>
        <p:txBody>
          <a:bodyPr wrap="none">
            <a:spAutoFit/>
          </a:bodyPr>
          <a:lstStyle/>
          <a:p>
            <a:r>
              <a:rPr lang="en-GB" sz="4000" dirty="0">
                <a:ln>
                  <a:solidFill>
                    <a:sysClr val="windowText" lastClr="000000"/>
                  </a:solidFill>
                </a:ln>
                <a:solidFill>
                  <a:schemeClr val="accent4"/>
                </a:solidFill>
                <a:latin typeface="Arial Rounded MT Bold" panose="020F0704030504030204" pitchFamily="34" charset="0"/>
              </a:rPr>
              <a:t>2</a:t>
            </a:r>
            <a:r>
              <a:rPr lang="en-GB" sz="4000" dirty="0">
                <a:ln>
                  <a:solidFill>
                    <a:sysClr val="windowText" lastClr="000000"/>
                  </a:solidFill>
                </a:ln>
                <a:solidFill>
                  <a:srgbClr val="4472C4"/>
                </a:solidFill>
                <a:latin typeface="Arial Rounded MT Bold" panose="020F0704030504030204" pitchFamily="34" charset="0"/>
              </a:rPr>
              <a:t>  ALWAYS USE FRESHLY DRAWN WATER</a:t>
            </a:r>
            <a:endParaRPr lang="en-GB" sz="4000" dirty="0"/>
          </a:p>
        </p:txBody>
      </p:sp>
      <p:sp>
        <p:nvSpPr>
          <p:cNvPr id="5" name="Rectangle 4">
            <a:extLst>
              <a:ext uri="{FF2B5EF4-FFF2-40B4-BE49-F238E27FC236}">
                <a16:creationId xmlns:a16="http://schemas.microsoft.com/office/drawing/2014/main" id="{6E023954-8D19-4BD9-B71D-B1680F654515}"/>
              </a:ext>
            </a:extLst>
          </p:cNvPr>
          <p:cNvSpPr/>
          <p:nvPr/>
        </p:nvSpPr>
        <p:spPr>
          <a:xfrm>
            <a:off x="1244903" y="3376367"/>
            <a:ext cx="9741128" cy="707886"/>
          </a:xfrm>
          <a:prstGeom prst="rect">
            <a:avLst/>
          </a:prstGeom>
        </p:spPr>
        <p:txBody>
          <a:bodyPr wrap="none">
            <a:spAutoFit/>
          </a:bodyPr>
          <a:lstStyle/>
          <a:p>
            <a:r>
              <a:rPr lang="en-GB" sz="4000" dirty="0">
                <a:ln>
                  <a:solidFill>
                    <a:sysClr val="windowText" lastClr="000000"/>
                  </a:solidFill>
                </a:ln>
                <a:solidFill>
                  <a:schemeClr val="accent4"/>
                </a:solidFill>
                <a:latin typeface="Arial Rounded MT Bold" panose="020F0704030504030204" pitchFamily="34" charset="0"/>
              </a:rPr>
              <a:t>3</a:t>
            </a:r>
            <a:r>
              <a:rPr lang="en-GB" sz="4000" dirty="0">
                <a:ln>
                  <a:solidFill>
                    <a:sysClr val="windowText" lastClr="000000"/>
                  </a:solidFill>
                </a:ln>
                <a:solidFill>
                  <a:srgbClr val="4472C4"/>
                </a:solidFill>
                <a:latin typeface="Arial Rounded MT Bold" panose="020F0704030504030204" pitchFamily="34" charset="0"/>
              </a:rPr>
              <a:t>  REMEMBER TO WARM THE TEAPOT</a:t>
            </a:r>
            <a:endParaRPr lang="en-GB" sz="4000" dirty="0"/>
          </a:p>
        </p:txBody>
      </p:sp>
      <p:sp>
        <p:nvSpPr>
          <p:cNvPr id="6" name="Rectangle 5">
            <a:extLst>
              <a:ext uri="{FF2B5EF4-FFF2-40B4-BE49-F238E27FC236}">
                <a16:creationId xmlns:a16="http://schemas.microsoft.com/office/drawing/2014/main" id="{EE921122-481A-46E6-ACC8-04E66432E03F}"/>
              </a:ext>
            </a:extLst>
          </p:cNvPr>
          <p:cNvSpPr/>
          <p:nvPr/>
        </p:nvSpPr>
        <p:spPr>
          <a:xfrm>
            <a:off x="586485" y="4141439"/>
            <a:ext cx="11057964" cy="707886"/>
          </a:xfrm>
          <a:prstGeom prst="rect">
            <a:avLst/>
          </a:prstGeom>
        </p:spPr>
        <p:txBody>
          <a:bodyPr wrap="none">
            <a:spAutoFit/>
          </a:bodyPr>
          <a:lstStyle/>
          <a:p>
            <a:r>
              <a:rPr lang="en-GB" sz="4000" dirty="0">
                <a:ln>
                  <a:solidFill>
                    <a:sysClr val="windowText" lastClr="000000"/>
                  </a:solidFill>
                </a:ln>
                <a:solidFill>
                  <a:schemeClr val="accent4"/>
                </a:solidFill>
                <a:latin typeface="Arial Rounded MT Bold" panose="020F0704030504030204" pitchFamily="34" charset="0"/>
              </a:rPr>
              <a:t>4</a:t>
            </a:r>
            <a:r>
              <a:rPr lang="en-GB" sz="4000" dirty="0">
                <a:ln>
                  <a:solidFill>
                    <a:sysClr val="windowText" lastClr="000000"/>
                  </a:solidFill>
                </a:ln>
                <a:solidFill>
                  <a:srgbClr val="4472C4"/>
                </a:solidFill>
                <a:latin typeface="Arial Rounded MT Bold" panose="020F0704030504030204" pitchFamily="34" charset="0"/>
              </a:rPr>
              <a:t>  MEASURE THE RIGHT QUANTITY OF TEA</a:t>
            </a:r>
            <a:endParaRPr lang="en-GB" sz="4000" dirty="0"/>
          </a:p>
        </p:txBody>
      </p:sp>
      <p:sp>
        <p:nvSpPr>
          <p:cNvPr id="7" name="Rectangle 6">
            <a:extLst>
              <a:ext uri="{FF2B5EF4-FFF2-40B4-BE49-F238E27FC236}">
                <a16:creationId xmlns:a16="http://schemas.microsoft.com/office/drawing/2014/main" id="{7293A2FC-FA6F-453A-85BC-C06AD0ABA934}"/>
              </a:ext>
            </a:extLst>
          </p:cNvPr>
          <p:cNvSpPr/>
          <p:nvPr/>
        </p:nvSpPr>
        <p:spPr>
          <a:xfrm>
            <a:off x="1303798" y="4963293"/>
            <a:ext cx="9647898" cy="707886"/>
          </a:xfrm>
          <a:prstGeom prst="rect">
            <a:avLst/>
          </a:prstGeom>
        </p:spPr>
        <p:txBody>
          <a:bodyPr wrap="none">
            <a:spAutoFit/>
          </a:bodyPr>
          <a:lstStyle/>
          <a:p>
            <a:r>
              <a:rPr lang="en-GB" sz="4000" dirty="0">
                <a:ln>
                  <a:solidFill>
                    <a:sysClr val="windowText" lastClr="000000"/>
                  </a:solidFill>
                </a:ln>
                <a:solidFill>
                  <a:schemeClr val="accent4"/>
                </a:solidFill>
                <a:latin typeface="Arial Rounded MT Bold" panose="020F0704030504030204" pitchFamily="34" charset="0"/>
              </a:rPr>
              <a:t>5</a:t>
            </a:r>
            <a:r>
              <a:rPr lang="en-GB" sz="4000" dirty="0">
                <a:ln>
                  <a:solidFill>
                    <a:sysClr val="windowText" lastClr="000000"/>
                  </a:solidFill>
                </a:ln>
                <a:solidFill>
                  <a:srgbClr val="4472C4"/>
                </a:solidFill>
                <a:latin typeface="Arial Rounded MT Bold" panose="020F0704030504030204" pitchFamily="34" charset="0"/>
              </a:rPr>
              <a:t>  TAKE TEAPOT TO BOILING KETTLE</a:t>
            </a:r>
            <a:endParaRPr lang="en-GB" sz="4000" dirty="0"/>
          </a:p>
        </p:txBody>
      </p:sp>
      <p:sp>
        <p:nvSpPr>
          <p:cNvPr id="8" name="Rectangle 7">
            <a:extLst>
              <a:ext uri="{FF2B5EF4-FFF2-40B4-BE49-F238E27FC236}">
                <a16:creationId xmlns:a16="http://schemas.microsoft.com/office/drawing/2014/main" id="{B90F45D0-FE49-4DDF-9B83-DE075452C8A4}"/>
              </a:ext>
            </a:extLst>
          </p:cNvPr>
          <p:cNvSpPr/>
          <p:nvPr/>
        </p:nvSpPr>
        <p:spPr>
          <a:xfrm>
            <a:off x="1006665" y="5728365"/>
            <a:ext cx="10363735" cy="707886"/>
          </a:xfrm>
          <a:prstGeom prst="rect">
            <a:avLst/>
          </a:prstGeom>
        </p:spPr>
        <p:txBody>
          <a:bodyPr wrap="none">
            <a:spAutoFit/>
          </a:bodyPr>
          <a:lstStyle/>
          <a:p>
            <a:r>
              <a:rPr lang="en-GB" sz="4000" dirty="0">
                <a:ln>
                  <a:solidFill>
                    <a:sysClr val="windowText" lastClr="000000"/>
                  </a:solidFill>
                </a:ln>
                <a:solidFill>
                  <a:schemeClr val="accent4"/>
                </a:solidFill>
                <a:latin typeface="Arial Rounded MT Bold" panose="020F0704030504030204" pitchFamily="34" charset="0"/>
              </a:rPr>
              <a:t>6</a:t>
            </a:r>
            <a:r>
              <a:rPr lang="en-GB" sz="4000" dirty="0">
                <a:ln>
                  <a:solidFill>
                    <a:sysClr val="windowText" lastClr="000000"/>
                  </a:solidFill>
                </a:ln>
                <a:solidFill>
                  <a:srgbClr val="4472C4"/>
                </a:solidFill>
                <a:latin typeface="Arial Rounded MT Bold" panose="020F0704030504030204" pitchFamily="34" charset="0"/>
              </a:rPr>
              <a:t>  LET THE TEA BREW FOR 5-7 MINUTES</a:t>
            </a:r>
            <a:endParaRPr lang="en-GB" sz="4000" dirty="0"/>
          </a:p>
        </p:txBody>
      </p:sp>
      <p:sp>
        <p:nvSpPr>
          <p:cNvPr id="10" name="TextBox 9">
            <a:extLst>
              <a:ext uri="{FF2B5EF4-FFF2-40B4-BE49-F238E27FC236}">
                <a16:creationId xmlns:a16="http://schemas.microsoft.com/office/drawing/2014/main" id="{ED6F535C-52E0-4DA3-B280-7EB5F7405DCA}"/>
              </a:ext>
            </a:extLst>
          </p:cNvPr>
          <p:cNvSpPr txBox="1"/>
          <p:nvPr/>
        </p:nvSpPr>
        <p:spPr>
          <a:xfrm>
            <a:off x="1290735" y="390254"/>
            <a:ext cx="9610530" cy="1015663"/>
          </a:xfrm>
          <a:prstGeom prst="rect">
            <a:avLst/>
          </a:prstGeom>
          <a:noFill/>
        </p:spPr>
        <p:txBody>
          <a:bodyPr wrap="square" rtlCol="0">
            <a:spAutoFit/>
          </a:bodyPr>
          <a:lstStyle/>
          <a:p>
            <a:r>
              <a:rPr lang="en-GB" sz="6000" dirty="0">
                <a:ln>
                  <a:solidFill>
                    <a:sysClr val="windowText" lastClr="000000"/>
                  </a:solidFill>
                </a:ln>
                <a:solidFill>
                  <a:schemeClr val="accent1"/>
                </a:solidFill>
                <a:latin typeface="Arial Rounded MT Bold" panose="020F0704030504030204" pitchFamily="34" charset="0"/>
              </a:rPr>
              <a:t>THE SIX </a:t>
            </a:r>
            <a:r>
              <a:rPr lang="en-GB" sz="6000" dirty="0">
                <a:ln>
                  <a:solidFill>
                    <a:sysClr val="windowText" lastClr="000000"/>
                  </a:solidFill>
                </a:ln>
                <a:solidFill>
                  <a:schemeClr val="accent4"/>
                </a:solidFill>
                <a:latin typeface="Arial Rounded MT Bold" panose="020F0704030504030204" pitchFamily="34" charset="0"/>
              </a:rPr>
              <a:t>GOLDEN</a:t>
            </a:r>
            <a:r>
              <a:rPr lang="en-GB" sz="6000" dirty="0">
                <a:ln>
                  <a:solidFill>
                    <a:sysClr val="windowText" lastClr="000000"/>
                  </a:solidFill>
                </a:ln>
                <a:solidFill>
                  <a:schemeClr val="accent1"/>
                </a:solidFill>
                <a:latin typeface="Arial Rounded MT Bold" panose="020F0704030504030204" pitchFamily="34" charset="0"/>
              </a:rPr>
              <a:t> RULES</a:t>
            </a:r>
          </a:p>
        </p:txBody>
      </p:sp>
    </p:spTree>
    <p:extLst>
      <p:ext uri="{BB962C8B-B14F-4D97-AF65-F5344CB8AC3E}">
        <p14:creationId xmlns:p14="http://schemas.microsoft.com/office/powerpoint/2010/main" val="96426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 O P T   T TIPS FINAL">
            <a:hlinkClick r:id="" action="ppaction://media"/>
            <a:extLst>
              <a:ext uri="{FF2B5EF4-FFF2-40B4-BE49-F238E27FC236}">
                <a16:creationId xmlns:a16="http://schemas.microsoft.com/office/drawing/2014/main" id="{4B667E74-5B6E-462C-93F4-07AB28B1DC8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27" t="614" r="1041" b="1638"/>
          <a:stretch/>
        </p:blipFill>
        <p:spPr>
          <a:xfrm>
            <a:off x="373224" y="1405917"/>
            <a:ext cx="6522098" cy="4915603"/>
          </a:xfrm>
          <a:prstGeom prst="rect">
            <a:avLst/>
          </a:prstGeom>
          <a:effectLst/>
        </p:spPr>
      </p:pic>
      <p:sp>
        <p:nvSpPr>
          <p:cNvPr id="4" name="TextBox 3">
            <a:extLst>
              <a:ext uri="{FF2B5EF4-FFF2-40B4-BE49-F238E27FC236}">
                <a16:creationId xmlns:a16="http://schemas.microsoft.com/office/drawing/2014/main" id="{78CDB6D9-C07D-43E3-BF54-97B9AC282343}"/>
              </a:ext>
            </a:extLst>
          </p:cNvPr>
          <p:cNvSpPr txBox="1"/>
          <p:nvPr/>
        </p:nvSpPr>
        <p:spPr>
          <a:xfrm>
            <a:off x="1290735" y="390254"/>
            <a:ext cx="9610530" cy="1015663"/>
          </a:xfrm>
          <a:prstGeom prst="rect">
            <a:avLst/>
          </a:prstGeom>
          <a:noFill/>
        </p:spPr>
        <p:txBody>
          <a:bodyPr wrap="square" rtlCol="0">
            <a:spAutoFit/>
          </a:bodyPr>
          <a:lstStyle/>
          <a:p>
            <a:r>
              <a:rPr lang="en-GB" sz="6000" dirty="0">
                <a:ln>
                  <a:solidFill>
                    <a:sysClr val="windowText" lastClr="000000"/>
                  </a:solidFill>
                </a:ln>
                <a:solidFill>
                  <a:schemeClr val="accent1"/>
                </a:solidFill>
                <a:latin typeface="Arial Rounded MT Bold" panose="020F0704030504030204" pitchFamily="34" charset="0"/>
              </a:rPr>
              <a:t>THE SIX </a:t>
            </a:r>
            <a:r>
              <a:rPr lang="en-GB" sz="6000" dirty="0">
                <a:ln>
                  <a:solidFill>
                    <a:sysClr val="windowText" lastClr="000000"/>
                  </a:solidFill>
                </a:ln>
                <a:solidFill>
                  <a:schemeClr val="accent4"/>
                </a:solidFill>
                <a:latin typeface="Arial Rounded MT Bold" panose="020F0704030504030204" pitchFamily="34" charset="0"/>
              </a:rPr>
              <a:t>GOLDEN</a:t>
            </a:r>
            <a:r>
              <a:rPr lang="en-GB" sz="6000" dirty="0">
                <a:ln>
                  <a:solidFill>
                    <a:sysClr val="windowText" lastClr="000000"/>
                  </a:solidFill>
                </a:ln>
                <a:solidFill>
                  <a:schemeClr val="accent1"/>
                </a:solidFill>
                <a:latin typeface="Arial Rounded MT Bold" panose="020F0704030504030204" pitchFamily="34" charset="0"/>
              </a:rPr>
              <a:t> RULES</a:t>
            </a:r>
          </a:p>
        </p:txBody>
      </p:sp>
    </p:spTree>
    <p:extLst>
      <p:ext uri="{BB962C8B-B14F-4D97-AF65-F5344CB8AC3E}">
        <p14:creationId xmlns:p14="http://schemas.microsoft.com/office/powerpoint/2010/main" val="395583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8013E-BA2D-434E-B1EB-3229CDFAE2A8}"/>
              </a:ext>
            </a:extLst>
          </p:cNvPr>
          <p:cNvSpPr/>
          <p:nvPr/>
        </p:nvSpPr>
        <p:spPr>
          <a:xfrm>
            <a:off x="1169241" y="1721957"/>
            <a:ext cx="981679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solidFill>
                    <a:sysClr val="windowText" lastClr="000000"/>
                  </a:solidFill>
                </a:ln>
                <a:solidFill>
                  <a:srgbClr val="FFD614"/>
                </a:solidFill>
                <a:effectLst/>
                <a:uLnTx/>
                <a:uFillTx/>
                <a:latin typeface="Arial Rounded MT Bold" panose="020F0704030504030204" pitchFamily="34" charset="0"/>
                <a:ea typeface="+mn-ea"/>
                <a:cs typeface="+mn-cs"/>
              </a:rPr>
              <a:t>1</a:t>
            </a:r>
            <a:r>
              <a:rPr kumimoji="0" lang="en-GB" sz="4000" b="0" i="0" u="none" strike="noStrike" kern="1200" cap="none" spc="0" normalizeH="0" baseline="0" noProof="0" dirty="0">
                <a:ln>
                  <a:solidFill>
                    <a:sysClr val="windowText" lastClr="000000"/>
                  </a:solidFill>
                </a:ln>
                <a:solidFill>
                  <a:srgbClr val="4472C4"/>
                </a:solidFill>
                <a:effectLst/>
                <a:uLnTx/>
                <a:uFillTx/>
                <a:latin typeface="Arial Rounded MT Bold" panose="020F0704030504030204" pitchFamily="34" charset="0"/>
                <a:ea typeface="+mn-ea"/>
                <a:cs typeface="+mn-cs"/>
              </a:rPr>
              <a:t>  ALWAYS USE A GOOD QUALITY TEA</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62C5C6F-E08B-49F0-ABE8-80CCE9846A78}"/>
              </a:ext>
            </a:extLst>
          </p:cNvPr>
          <p:cNvSpPr/>
          <p:nvPr/>
        </p:nvSpPr>
        <p:spPr>
          <a:xfrm>
            <a:off x="804904" y="2564209"/>
            <a:ext cx="1058219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solidFill>
                    <a:sysClr val="windowText" lastClr="000000"/>
                  </a:solidFill>
                </a:ln>
                <a:solidFill>
                  <a:srgbClr val="FFC000"/>
                </a:solidFill>
                <a:effectLst/>
                <a:uLnTx/>
                <a:uFillTx/>
                <a:latin typeface="Arial Rounded MT Bold" panose="020F0704030504030204" pitchFamily="34" charset="0"/>
                <a:ea typeface="+mn-ea"/>
                <a:cs typeface="+mn-cs"/>
              </a:rPr>
              <a:t>2</a:t>
            </a:r>
            <a:r>
              <a:rPr kumimoji="0" lang="en-GB" sz="4000" b="0" i="0" u="none" strike="noStrike" kern="1200" cap="none" spc="0" normalizeH="0" baseline="0" noProof="0" dirty="0">
                <a:ln>
                  <a:solidFill>
                    <a:sysClr val="windowText" lastClr="000000"/>
                  </a:solidFill>
                </a:ln>
                <a:solidFill>
                  <a:srgbClr val="4472C4"/>
                </a:solidFill>
                <a:effectLst/>
                <a:uLnTx/>
                <a:uFillTx/>
                <a:latin typeface="Arial Rounded MT Bold" panose="020F0704030504030204" pitchFamily="34" charset="0"/>
                <a:ea typeface="+mn-ea"/>
                <a:cs typeface="+mn-cs"/>
              </a:rPr>
              <a:t>  ALWAYS USE FRESHLY DRAWN WATER</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E023954-8D19-4BD9-B71D-B1680F654515}"/>
              </a:ext>
            </a:extLst>
          </p:cNvPr>
          <p:cNvSpPr/>
          <p:nvPr/>
        </p:nvSpPr>
        <p:spPr>
          <a:xfrm>
            <a:off x="1244903" y="3376367"/>
            <a:ext cx="974112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solidFill>
                    <a:sysClr val="windowText" lastClr="000000"/>
                  </a:solidFill>
                </a:ln>
                <a:solidFill>
                  <a:srgbClr val="FFC000"/>
                </a:solidFill>
                <a:effectLst/>
                <a:uLnTx/>
                <a:uFillTx/>
                <a:latin typeface="Arial Rounded MT Bold" panose="020F0704030504030204" pitchFamily="34" charset="0"/>
                <a:ea typeface="+mn-ea"/>
                <a:cs typeface="+mn-cs"/>
              </a:rPr>
              <a:t>3</a:t>
            </a:r>
            <a:r>
              <a:rPr kumimoji="0" lang="en-GB" sz="4000" b="0" i="0" u="none" strike="noStrike" kern="1200" cap="none" spc="0" normalizeH="0" baseline="0" noProof="0" dirty="0">
                <a:ln>
                  <a:solidFill>
                    <a:sysClr val="windowText" lastClr="000000"/>
                  </a:solidFill>
                </a:ln>
                <a:solidFill>
                  <a:srgbClr val="4472C4"/>
                </a:solidFill>
                <a:effectLst/>
                <a:uLnTx/>
                <a:uFillTx/>
                <a:latin typeface="Arial Rounded MT Bold" panose="020F0704030504030204" pitchFamily="34" charset="0"/>
                <a:ea typeface="+mn-ea"/>
                <a:cs typeface="+mn-cs"/>
              </a:rPr>
              <a:t>  REMEMBER TO WARM THE TEAPOT</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E921122-481A-46E6-ACC8-04E66432E03F}"/>
              </a:ext>
            </a:extLst>
          </p:cNvPr>
          <p:cNvSpPr/>
          <p:nvPr/>
        </p:nvSpPr>
        <p:spPr>
          <a:xfrm>
            <a:off x="586485" y="4141439"/>
            <a:ext cx="1105796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solidFill>
                    <a:sysClr val="windowText" lastClr="000000"/>
                  </a:solidFill>
                </a:ln>
                <a:solidFill>
                  <a:srgbClr val="FFC000"/>
                </a:solidFill>
                <a:effectLst/>
                <a:uLnTx/>
                <a:uFillTx/>
                <a:latin typeface="Arial Rounded MT Bold" panose="020F0704030504030204" pitchFamily="34" charset="0"/>
                <a:ea typeface="+mn-ea"/>
                <a:cs typeface="+mn-cs"/>
              </a:rPr>
              <a:t>4</a:t>
            </a:r>
            <a:r>
              <a:rPr kumimoji="0" lang="en-GB" sz="4000" b="0" i="0" u="none" strike="noStrike" kern="1200" cap="none" spc="0" normalizeH="0" baseline="0" noProof="0" dirty="0">
                <a:ln>
                  <a:solidFill>
                    <a:sysClr val="windowText" lastClr="000000"/>
                  </a:solidFill>
                </a:ln>
                <a:solidFill>
                  <a:srgbClr val="4472C4"/>
                </a:solidFill>
                <a:effectLst/>
                <a:uLnTx/>
                <a:uFillTx/>
                <a:latin typeface="Arial Rounded MT Bold" panose="020F0704030504030204" pitchFamily="34" charset="0"/>
                <a:ea typeface="+mn-ea"/>
                <a:cs typeface="+mn-cs"/>
              </a:rPr>
              <a:t>  MEASURE THE RIGHT QUANTITY OF TEA</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293A2FC-FA6F-453A-85BC-C06AD0ABA934}"/>
              </a:ext>
            </a:extLst>
          </p:cNvPr>
          <p:cNvSpPr/>
          <p:nvPr/>
        </p:nvSpPr>
        <p:spPr>
          <a:xfrm>
            <a:off x="1303798" y="4963293"/>
            <a:ext cx="964789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solidFill>
                    <a:sysClr val="windowText" lastClr="000000"/>
                  </a:solidFill>
                </a:ln>
                <a:solidFill>
                  <a:srgbClr val="FFC000"/>
                </a:solidFill>
                <a:effectLst/>
                <a:uLnTx/>
                <a:uFillTx/>
                <a:latin typeface="Arial Rounded MT Bold" panose="020F0704030504030204" pitchFamily="34" charset="0"/>
                <a:ea typeface="+mn-ea"/>
                <a:cs typeface="+mn-cs"/>
              </a:rPr>
              <a:t>5</a:t>
            </a:r>
            <a:r>
              <a:rPr kumimoji="0" lang="en-GB" sz="4000" b="0" i="0" u="none" strike="noStrike" kern="1200" cap="none" spc="0" normalizeH="0" baseline="0" noProof="0" dirty="0">
                <a:ln>
                  <a:solidFill>
                    <a:sysClr val="windowText" lastClr="000000"/>
                  </a:solidFill>
                </a:ln>
                <a:solidFill>
                  <a:srgbClr val="4472C4"/>
                </a:solidFill>
                <a:effectLst/>
                <a:uLnTx/>
                <a:uFillTx/>
                <a:latin typeface="Arial Rounded MT Bold" panose="020F0704030504030204" pitchFamily="34" charset="0"/>
                <a:ea typeface="+mn-ea"/>
                <a:cs typeface="+mn-cs"/>
              </a:rPr>
              <a:t>  TAKE TEAPOT TO BOILING KETTLE</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90F45D0-FE49-4DDF-9B83-DE075452C8A4}"/>
              </a:ext>
            </a:extLst>
          </p:cNvPr>
          <p:cNvSpPr/>
          <p:nvPr/>
        </p:nvSpPr>
        <p:spPr>
          <a:xfrm>
            <a:off x="1006665" y="5728365"/>
            <a:ext cx="103637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solidFill>
                    <a:sysClr val="windowText" lastClr="000000"/>
                  </a:solidFill>
                </a:ln>
                <a:solidFill>
                  <a:srgbClr val="FFC000"/>
                </a:solidFill>
                <a:effectLst/>
                <a:uLnTx/>
                <a:uFillTx/>
                <a:latin typeface="Arial Rounded MT Bold" panose="020F0704030504030204" pitchFamily="34" charset="0"/>
                <a:ea typeface="+mn-ea"/>
                <a:cs typeface="+mn-cs"/>
              </a:rPr>
              <a:t>6</a:t>
            </a:r>
            <a:r>
              <a:rPr kumimoji="0" lang="en-GB" sz="4000" b="0" i="0" u="none" strike="noStrike" kern="1200" cap="none" spc="0" normalizeH="0" baseline="0" noProof="0" dirty="0">
                <a:ln>
                  <a:solidFill>
                    <a:sysClr val="windowText" lastClr="000000"/>
                  </a:solidFill>
                </a:ln>
                <a:solidFill>
                  <a:srgbClr val="4472C4"/>
                </a:solidFill>
                <a:effectLst/>
                <a:uLnTx/>
                <a:uFillTx/>
                <a:latin typeface="Arial Rounded MT Bold" panose="020F0704030504030204" pitchFamily="34" charset="0"/>
                <a:ea typeface="+mn-ea"/>
                <a:cs typeface="+mn-cs"/>
              </a:rPr>
              <a:t>  LET THE TEA BREW FOR 5-7 MINUTES</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D6F535C-52E0-4DA3-B280-7EB5F7405DCA}"/>
              </a:ext>
            </a:extLst>
          </p:cNvPr>
          <p:cNvSpPr txBox="1"/>
          <p:nvPr/>
        </p:nvSpPr>
        <p:spPr>
          <a:xfrm>
            <a:off x="1290735" y="390254"/>
            <a:ext cx="96105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solidFill>
                    <a:sysClr val="windowText" lastClr="000000"/>
                  </a:solidFill>
                </a:ln>
                <a:solidFill>
                  <a:srgbClr val="4472C4"/>
                </a:solidFill>
                <a:effectLst/>
                <a:uLnTx/>
                <a:uFillTx/>
                <a:latin typeface="Arial Rounded MT Bold" panose="020F0704030504030204" pitchFamily="34" charset="0"/>
                <a:ea typeface="+mn-ea"/>
                <a:cs typeface="+mn-cs"/>
              </a:rPr>
              <a:t>THE SIX </a:t>
            </a:r>
            <a:r>
              <a:rPr kumimoji="0" lang="en-GB" sz="6000" b="0" i="0" u="none" strike="noStrike" kern="1200" cap="none" spc="0" normalizeH="0" baseline="0" noProof="0" dirty="0">
                <a:ln>
                  <a:solidFill>
                    <a:sysClr val="windowText" lastClr="000000"/>
                  </a:solidFill>
                </a:ln>
                <a:solidFill>
                  <a:srgbClr val="FFC000"/>
                </a:solidFill>
                <a:effectLst/>
                <a:uLnTx/>
                <a:uFillTx/>
                <a:latin typeface="Arial Rounded MT Bold" panose="020F0704030504030204" pitchFamily="34" charset="0"/>
                <a:ea typeface="+mn-ea"/>
                <a:cs typeface="+mn-cs"/>
              </a:rPr>
              <a:t>GOLDEN</a:t>
            </a:r>
            <a:r>
              <a:rPr kumimoji="0" lang="en-GB" sz="6000" b="0" i="0" u="none" strike="noStrike" kern="1200" cap="none" spc="0" normalizeH="0" baseline="0" noProof="0" dirty="0">
                <a:ln>
                  <a:solidFill>
                    <a:sysClr val="windowText" lastClr="000000"/>
                  </a:solidFill>
                </a:ln>
                <a:solidFill>
                  <a:srgbClr val="4472C4"/>
                </a:solidFill>
                <a:effectLst/>
                <a:uLnTx/>
                <a:uFillTx/>
                <a:latin typeface="Arial Rounded MT Bold" panose="020F0704030504030204" pitchFamily="34" charset="0"/>
                <a:ea typeface="+mn-ea"/>
                <a:cs typeface="+mn-cs"/>
              </a:rPr>
              <a:t> RULES</a:t>
            </a:r>
          </a:p>
        </p:txBody>
      </p:sp>
    </p:spTree>
    <p:extLst>
      <p:ext uri="{BB962C8B-B14F-4D97-AF65-F5344CB8AC3E}">
        <p14:creationId xmlns:p14="http://schemas.microsoft.com/office/powerpoint/2010/main" val="2320462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BE9094-45A2-4718-A749-7DA71045C1CF}"/>
              </a:ext>
            </a:extLst>
          </p:cNvPr>
          <p:cNvSpPr txBox="1"/>
          <p:nvPr/>
        </p:nvSpPr>
        <p:spPr>
          <a:xfrm>
            <a:off x="1290735" y="390254"/>
            <a:ext cx="9610530" cy="1015663"/>
          </a:xfrm>
          <a:prstGeom prst="rect">
            <a:avLst/>
          </a:prstGeom>
          <a:noFill/>
        </p:spPr>
        <p:txBody>
          <a:bodyPr wrap="square" rtlCol="0">
            <a:spAutoFit/>
          </a:bodyPr>
          <a:lstStyle/>
          <a:p>
            <a:r>
              <a:rPr lang="en-GB" sz="6000" dirty="0">
                <a:ln>
                  <a:solidFill>
                    <a:sysClr val="windowText" lastClr="000000"/>
                  </a:solidFill>
                </a:ln>
                <a:solidFill>
                  <a:schemeClr val="accent1"/>
                </a:solidFill>
                <a:latin typeface="Arial Rounded MT Bold" panose="020F0704030504030204" pitchFamily="34" charset="0"/>
              </a:rPr>
              <a:t>THE SIX </a:t>
            </a:r>
            <a:r>
              <a:rPr lang="en-GB" sz="6000" dirty="0">
                <a:ln>
                  <a:solidFill>
                    <a:sysClr val="windowText" lastClr="000000"/>
                  </a:solidFill>
                </a:ln>
                <a:solidFill>
                  <a:schemeClr val="accent4"/>
                </a:solidFill>
                <a:latin typeface="Arial Rounded MT Bold" panose="020F0704030504030204" pitchFamily="34" charset="0"/>
              </a:rPr>
              <a:t>GOLDEN</a:t>
            </a:r>
            <a:r>
              <a:rPr lang="en-GB" sz="6000" dirty="0">
                <a:ln>
                  <a:solidFill>
                    <a:sysClr val="windowText" lastClr="000000"/>
                  </a:solidFill>
                </a:ln>
                <a:solidFill>
                  <a:schemeClr val="accent1"/>
                </a:solidFill>
                <a:latin typeface="Arial Rounded MT Bold" panose="020F0704030504030204" pitchFamily="34" charset="0"/>
              </a:rPr>
              <a:t> RULES</a:t>
            </a:r>
          </a:p>
        </p:txBody>
      </p:sp>
      <p:sp>
        <p:nvSpPr>
          <p:cNvPr id="5" name="TextBox 4">
            <a:extLst>
              <a:ext uri="{FF2B5EF4-FFF2-40B4-BE49-F238E27FC236}">
                <a16:creationId xmlns:a16="http://schemas.microsoft.com/office/drawing/2014/main" id="{76F8E61B-1EAB-4480-B771-91F83BDCB6A5}"/>
              </a:ext>
            </a:extLst>
          </p:cNvPr>
          <p:cNvSpPr txBox="1"/>
          <p:nvPr/>
        </p:nvSpPr>
        <p:spPr>
          <a:xfrm>
            <a:off x="1452465" y="2413337"/>
            <a:ext cx="9610530" cy="2862322"/>
          </a:xfrm>
          <a:prstGeom prst="rect">
            <a:avLst/>
          </a:prstGeom>
          <a:noFill/>
        </p:spPr>
        <p:txBody>
          <a:bodyPr wrap="square" rtlCol="0">
            <a:spAutoFit/>
          </a:bodyPr>
          <a:lstStyle/>
          <a:p>
            <a:pPr algn="ctr"/>
            <a:r>
              <a:rPr lang="en-GB" sz="6000" dirty="0">
                <a:ln>
                  <a:solidFill>
                    <a:sysClr val="windowText" lastClr="000000"/>
                  </a:solidFill>
                </a:ln>
                <a:solidFill>
                  <a:schemeClr val="accent1"/>
                </a:solidFill>
                <a:latin typeface="Arial Rounded MT Bold" panose="020F0704030504030204" pitchFamily="34" charset="0"/>
              </a:rPr>
              <a:t>SO LET </a:t>
            </a:r>
            <a:r>
              <a:rPr lang="en-GB" sz="6000" dirty="0">
                <a:ln>
                  <a:solidFill>
                    <a:sysClr val="windowText" lastClr="000000"/>
                  </a:solidFill>
                </a:ln>
                <a:solidFill>
                  <a:schemeClr val="accent4"/>
                </a:solidFill>
                <a:latin typeface="Arial Rounded MT Bold" panose="020F0704030504030204" pitchFamily="34" charset="0"/>
              </a:rPr>
              <a:t>EVERY</a:t>
            </a:r>
            <a:r>
              <a:rPr lang="en-GB" sz="6000" dirty="0">
                <a:ln>
                  <a:solidFill>
                    <a:sysClr val="windowText" lastClr="000000"/>
                  </a:solidFill>
                </a:ln>
                <a:solidFill>
                  <a:schemeClr val="accent1"/>
                </a:solidFill>
                <a:latin typeface="Arial Rounded MT Bold" panose="020F0704030504030204" pitchFamily="34" charset="0"/>
              </a:rPr>
              <a:t> CUP YOU MAKE BE A CUP THAT CHEERS!</a:t>
            </a:r>
          </a:p>
        </p:txBody>
      </p:sp>
    </p:spTree>
    <p:extLst>
      <p:ext uri="{BB962C8B-B14F-4D97-AF65-F5344CB8AC3E}">
        <p14:creationId xmlns:p14="http://schemas.microsoft.com/office/powerpoint/2010/main" val="3217356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BE9094-45A2-4718-A749-7DA71045C1CF}"/>
              </a:ext>
            </a:extLst>
          </p:cNvPr>
          <p:cNvSpPr txBox="1"/>
          <p:nvPr/>
        </p:nvSpPr>
        <p:spPr>
          <a:xfrm>
            <a:off x="1290735" y="390254"/>
            <a:ext cx="9610530" cy="1015663"/>
          </a:xfrm>
          <a:prstGeom prst="rect">
            <a:avLst/>
          </a:prstGeom>
          <a:noFill/>
        </p:spPr>
        <p:txBody>
          <a:bodyPr wrap="square" rtlCol="0">
            <a:spAutoFit/>
          </a:bodyPr>
          <a:lstStyle/>
          <a:p>
            <a:r>
              <a:rPr lang="en-GB" sz="6000" dirty="0">
                <a:ln>
                  <a:solidFill>
                    <a:sysClr val="windowText" lastClr="000000"/>
                  </a:solidFill>
                </a:ln>
                <a:solidFill>
                  <a:schemeClr val="accent1"/>
                </a:solidFill>
                <a:latin typeface="Arial Rounded MT Bold" panose="020F0704030504030204" pitchFamily="34" charset="0"/>
              </a:rPr>
              <a:t>THE SIX </a:t>
            </a:r>
            <a:r>
              <a:rPr lang="en-GB" sz="6000" dirty="0">
                <a:ln>
                  <a:solidFill>
                    <a:sysClr val="windowText" lastClr="000000"/>
                  </a:solidFill>
                </a:ln>
                <a:solidFill>
                  <a:schemeClr val="accent4"/>
                </a:solidFill>
                <a:latin typeface="Arial Rounded MT Bold" panose="020F0704030504030204" pitchFamily="34" charset="0"/>
              </a:rPr>
              <a:t>GOLDEN</a:t>
            </a:r>
            <a:r>
              <a:rPr lang="en-GB" sz="6000" dirty="0">
                <a:ln>
                  <a:solidFill>
                    <a:sysClr val="windowText" lastClr="000000"/>
                  </a:solidFill>
                </a:ln>
                <a:solidFill>
                  <a:schemeClr val="accent1"/>
                </a:solidFill>
                <a:latin typeface="Arial Rounded MT Bold" panose="020F0704030504030204" pitchFamily="34" charset="0"/>
              </a:rPr>
              <a:t> RULES</a:t>
            </a:r>
          </a:p>
        </p:txBody>
      </p:sp>
    </p:spTree>
    <p:extLst>
      <p:ext uri="{BB962C8B-B14F-4D97-AF65-F5344CB8AC3E}">
        <p14:creationId xmlns:p14="http://schemas.microsoft.com/office/powerpoint/2010/main" val="846403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cake&#10;&#10;Description automatically generated">
            <a:extLst>
              <a:ext uri="{FF2B5EF4-FFF2-40B4-BE49-F238E27FC236}">
                <a16:creationId xmlns:a16="http://schemas.microsoft.com/office/drawing/2014/main" id="{9B0584CE-4BE9-4C62-B79A-2ADCECAB0C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39516" y="935666"/>
            <a:ext cx="3533553" cy="2992068"/>
          </a:xfrm>
          <a:prstGeom prst="rect">
            <a:avLst/>
          </a:prstGeom>
        </p:spPr>
      </p:pic>
      <p:pic>
        <p:nvPicPr>
          <p:cNvPr id="2" name="Picture 1">
            <a:extLst>
              <a:ext uri="{FF2B5EF4-FFF2-40B4-BE49-F238E27FC236}">
                <a16:creationId xmlns:a16="http://schemas.microsoft.com/office/drawing/2014/main" id="{EFC982DD-FEEC-461B-9065-3FAA57E5C529}"/>
              </a:ext>
            </a:extLst>
          </p:cNvPr>
          <p:cNvPicPr>
            <a:picLocks noChangeAspect="1"/>
          </p:cNvPicPr>
          <p:nvPr/>
        </p:nvPicPr>
        <p:blipFill>
          <a:blip r:embed="rId5"/>
          <a:stretch>
            <a:fillRect/>
          </a:stretch>
        </p:blipFill>
        <p:spPr>
          <a:xfrm flipH="1">
            <a:off x="1601417" y="1932302"/>
            <a:ext cx="3533552" cy="2993395"/>
          </a:xfrm>
          <a:prstGeom prst="rect">
            <a:avLst/>
          </a:prstGeom>
        </p:spPr>
      </p:pic>
    </p:spTree>
    <p:extLst>
      <p:ext uri="{BB962C8B-B14F-4D97-AF65-F5344CB8AC3E}">
        <p14:creationId xmlns:p14="http://schemas.microsoft.com/office/powerpoint/2010/main" val="26551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4250" fill="hold"/>
                                        <p:tgtEl>
                                          <p:spTgt spid="6"/>
                                        </p:tgtEl>
                                        <p:attrNameLst>
                                          <p:attrName>ppt_w</p:attrName>
                                        </p:attrNameLst>
                                      </p:cBhvr>
                                      <p:tavLst>
                                        <p:tav tm="0">
                                          <p:val>
                                            <p:fltVal val="0"/>
                                          </p:val>
                                        </p:tav>
                                        <p:tav tm="100000">
                                          <p:val>
                                            <p:strVal val="#ppt_w"/>
                                          </p:val>
                                        </p:tav>
                                      </p:tavLst>
                                    </p:anim>
                                    <p:anim calcmode="lin" valueType="num">
                                      <p:cBhvr>
                                        <p:cTn id="8" dur="4250" fill="hold"/>
                                        <p:tgtEl>
                                          <p:spTgt spid="6"/>
                                        </p:tgtEl>
                                        <p:attrNameLst>
                                          <p:attrName>ppt_h</p:attrName>
                                        </p:attrNameLst>
                                      </p:cBhvr>
                                      <p:tavLst>
                                        <p:tav tm="0">
                                          <p:val>
                                            <p:fltVal val="0"/>
                                          </p:val>
                                        </p:tav>
                                        <p:tav tm="100000">
                                          <p:val>
                                            <p:strVal val="#ppt_h"/>
                                          </p:val>
                                        </p:tav>
                                      </p:tavLst>
                                    </p:anim>
                                    <p:anim calcmode="lin" valueType="num">
                                      <p:cBhvr>
                                        <p:cTn id="9" dur="4250" fill="hold"/>
                                        <p:tgtEl>
                                          <p:spTgt spid="6"/>
                                        </p:tgtEl>
                                        <p:attrNameLst>
                                          <p:attrName>style.rotation</p:attrName>
                                        </p:attrNameLst>
                                      </p:cBhvr>
                                      <p:tavLst>
                                        <p:tav tm="0">
                                          <p:val>
                                            <p:fltVal val="360"/>
                                          </p:val>
                                        </p:tav>
                                        <p:tav tm="100000">
                                          <p:val>
                                            <p:fltVal val="0"/>
                                          </p:val>
                                        </p:tav>
                                      </p:tavLst>
                                    </p:anim>
                                    <p:animEffect transition="in" filter="fade">
                                      <p:cBhvr>
                                        <p:cTn id="10" dur="4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APOT POURING2USE">
            <a:hlinkClick r:id="" action="ppaction://media"/>
            <a:extLst>
              <a:ext uri="{FF2B5EF4-FFF2-40B4-BE49-F238E27FC236}">
                <a16:creationId xmlns:a16="http://schemas.microsoft.com/office/drawing/2014/main" id="{974BF56A-C3A8-45FF-B8C2-0A2B57F9D5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172" t="14419" r="19573" b="14884"/>
          <a:stretch/>
        </p:blipFill>
        <p:spPr>
          <a:xfrm>
            <a:off x="574158" y="691116"/>
            <a:ext cx="4461991" cy="3466214"/>
          </a:xfrm>
          <a:prstGeom prst="ellipse">
            <a:avLst/>
          </a:prstGeom>
          <a:ln>
            <a:noFill/>
          </a:ln>
          <a:effectLst>
            <a:softEdge rad="112500"/>
          </a:effectLst>
        </p:spPr>
      </p:pic>
      <p:pic>
        <p:nvPicPr>
          <p:cNvPr id="3" name="Picture 2">
            <a:extLst>
              <a:ext uri="{FF2B5EF4-FFF2-40B4-BE49-F238E27FC236}">
                <a16:creationId xmlns:a16="http://schemas.microsoft.com/office/drawing/2014/main" id="{42C2E5E9-5E49-4934-8748-689EED73FCC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199494">
            <a:off x="3017913" y="4239665"/>
            <a:ext cx="2896132" cy="1961753"/>
          </a:xfrm>
          <a:prstGeom prst="rect">
            <a:avLst/>
          </a:prstGeom>
        </p:spPr>
      </p:pic>
    </p:spTree>
    <p:extLst>
      <p:ext uri="{BB962C8B-B14F-4D97-AF65-F5344CB8AC3E}">
        <p14:creationId xmlns:p14="http://schemas.microsoft.com/office/powerpoint/2010/main" val="62703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APOT POURING2USE">
            <a:hlinkClick r:id="" action="ppaction://media"/>
            <a:extLst>
              <a:ext uri="{FF2B5EF4-FFF2-40B4-BE49-F238E27FC236}">
                <a16:creationId xmlns:a16="http://schemas.microsoft.com/office/drawing/2014/main" id="{974BF56A-C3A8-45FF-B8C2-0A2B57F9D5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172" t="14419" r="19573" b="14884"/>
          <a:stretch/>
        </p:blipFill>
        <p:spPr>
          <a:xfrm>
            <a:off x="606056" y="691115"/>
            <a:ext cx="4461991" cy="3466214"/>
          </a:xfrm>
          <a:prstGeom prst="ellipse">
            <a:avLst/>
          </a:prstGeom>
          <a:ln>
            <a:noFill/>
          </a:ln>
          <a:effectLst>
            <a:softEdge rad="112500"/>
          </a:effectLst>
        </p:spPr>
      </p:pic>
      <p:pic>
        <p:nvPicPr>
          <p:cNvPr id="3" name="Picture 2">
            <a:extLst>
              <a:ext uri="{FF2B5EF4-FFF2-40B4-BE49-F238E27FC236}">
                <a16:creationId xmlns:a16="http://schemas.microsoft.com/office/drawing/2014/main" id="{42C2E5E9-5E49-4934-8748-689EED73FCC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199494">
            <a:off x="3017913" y="4239665"/>
            <a:ext cx="2896132" cy="1961753"/>
          </a:xfrm>
          <a:prstGeom prst="rect">
            <a:avLst/>
          </a:prstGeom>
        </p:spPr>
      </p:pic>
      <p:pic>
        <p:nvPicPr>
          <p:cNvPr id="4" name="Picture 3">
            <a:extLst>
              <a:ext uri="{FF2B5EF4-FFF2-40B4-BE49-F238E27FC236}">
                <a16:creationId xmlns:a16="http://schemas.microsoft.com/office/drawing/2014/main" id="{3B187ECB-1DFB-4B23-9FFE-B965D6F20ED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4537384" y="691115"/>
            <a:ext cx="3384117" cy="3306636"/>
          </a:xfrm>
          <a:prstGeom prst="rect">
            <a:avLst/>
          </a:prstGeom>
        </p:spPr>
      </p:pic>
    </p:spTree>
    <p:extLst>
      <p:ext uri="{BB962C8B-B14F-4D97-AF65-F5344CB8AC3E}">
        <p14:creationId xmlns:p14="http://schemas.microsoft.com/office/powerpoint/2010/main" val="251382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874C45-AC32-4E55-90B6-0A9973AC86CA}"/>
              </a:ext>
            </a:extLst>
          </p:cNvPr>
          <p:cNvPicPr>
            <a:picLocks noChangeAspect="1"/>
          </p:cNvPicPr>
          <p:nvPr/>
        </p:nvPicPr>
        <p:blipFill>
          <a:blip r:embed="rId2"/>
          <a:stretch>
            <a:fillRect/>
          </a:stretch>
        </p:blipFill>
        <p:spPr>
          <a:xfrm flipH="1">
            <a:off x="4614530" y="3024917"/>
            <a:ext cx="3989649" cy="2700762"/>
          </a:xfrm>
          <a:prstGeom prst="rect">
            <a:avLst/>
          </a:prstGeom>
        </p:spPr>
      </p:pic>
    </p:spTree>
    <p:extLst>
      <p:ext uri="{BB962C8B-B14F-4D97-AF65-F5344CB8AC3E}">
        <p14:creationId xmlns:p14="http://schemas.microsoft.com/office/powerpoint/2010/main" val="380380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NEW HAB TH2USE">
            <a:hlinkClick r:id="" action="ppaction://media"/>
            <a:extLst>
              <a:ext uri="{FF2B5EF4-FFF2-40B4-BE49-F238E27FC236}">
                <a16:creationId xmlns:a16="http://schemas.microsoft.com/office/drawing/2014/main" id="{EB8BFDD9-055A-445B-8C6F-2E1F729BCE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993" t="13605" r="19821" b="21342"/>
          <a:stretch/>
        </p:blipFill>
        <p:spPr>
          <a:xfrm rot="618781">
            <a:off x="1912775" y="2111549"/>
            <a:ext cx="3265715" cy="2479111"/>
          </a:xfrm>
          <a:prstGeom prst="ellipse">
            <a:avLst/>
          </a:prstGeom>
          <a:ln>
            <a:noFill/>
          </a:ln>
          <a:effectLst>
            <a:softEdge rad="112500"/>
          </a:effectLst>
        </p:spPr>
      </p:pic>
      <p:sp>
        <p:nvSpPr>
          <p:cNvPr id="4" name="TextBox 3">
            <a:extLst>
              <a:ext uri="{FF2B5EF4-FFF2-40B4-BE49-F238E27FC236}">
                <a16:creationId xmlns:a16="http://schemas.microsoft.com/office/drawing/2014/main" id="{4E089EFD-5C48-415D-8397-70C36F4151E9}"/>
              </a:ext>
            </a:extLst>
          </p:cNvPr>
          <p:cNvSpPr txBox="1"/>
          <p:nvPr/>
        </p:nvSpPr>
        <p:spPr>
          <a:xfrm>
            <a:off x="5918522" y="1813173"/>
            <a:ext cx="6184490" cy="3231654"/>
          </a:xfrm>
          <a:prstGeom prst="rect">
            <a:avLst/>
          </a:prstGeom>
          <a:noFill/>
        </p:spPr>
        <p:txBody>
          <a:bodyPr wrap="square" rtlCol="0">
            <a:spAutoFit/>
          </a:bodyPr>
          <a:lstStyle/>
          <a:p>
            <a:r>
              <a:rPr lang="en-GB" sz="7200" dirty="0">
                <a:ln>
                  <a:solidFill>
                    <a:sysClr val="windowText" lastClr="000000"/>
                  </a:solidFill>
                </a:ln>
                <a:solidFill>
                  <a:schemeClr val="accent1">
                    <a:lumMod val="75000"/>
                  </a:schemeClr>
                </a:solidFill>
                <a:latin typeface="Arial Rounded MT Bold" panose="020F0704030504030204" pitchFamily="34" charset="0"/>
              </a:rPr>
              <a:t>HABITS</a:t>
            </a:r>
          </a:p>
          <a:p>
            <a:r>
              <a:rPr lang="en-GB" sz="6000" dirty="0">
                <a:ln>
                  <a:solidFill>
                    <a:sysClr val="windowText" lastClr="000000"/>
                  </a:solidFill>
                </a:ln>
                <a:solidFill>
                  <a:schemeClr val="accent1">
                    <a:lumMod val="75000"/>
                  </a:schemeClr>
                </a:solidFill>
                <a:latin typeface="Arial Rounded MT Bold" panose="020F0704030504030204" pitchFamily="34" charset="0"/>
              </a:rPr>
              <a:t>AND</a:t>
            </a:r>
          </a:p>
          <a:p>
            <a:r>
              <a:rPr lang="en-GB" sz="7200" dirty="0">
                <a:ln>
                  <a:solidFill>
                    <a:sysClr val="windowText" lastClr="000000"/>
                  </a:solidFill>
                </a:ln>
                <a:solidFill>
                  <a:schemeClr val="accent1">
                    <a:lumMod val="75000"/>
                  </a:schemeClr>
                </a:solidFill>
                <a:latin typeface="Arial Rounded MT Bold" panose="020F0704030504030204" pitchFamily="34" charset="0"/>
              </a:rPr>
              <a:t>ROUTINES</a:t>
            </a:r>
          </a:p>
        </p:txBody>
      </p:sp>
      <p:sp>
        <p:nvSpPr>
          <p:cNvPr id="5" name="Star: 32 Points 4">
            <a:extLst>
              <a:ext uri="{FF2B5EF4-FFF2-40B4-BE49-F238E27FC236}">
                <a16:creationId xmlns:a16="http://schemas.microsoft.com/office/drawing/2014/main" id="{52B1574E-E0CA-437F-BA39-828DAA899055}"/>
              </a:ext>
            </a:extLst>
          </p:cNvPr>
          <p:cNvSpPr/>
          <p:nvPr/>
        </p:nvSpPr>
        <p:spPr>
          <a:xfrm>
            <a:off x="1149672" y="1105382"/>
            <a:ext cx="4791919" cy="4647236"/>
          </a:xfrm>
          <a:prstGeom prst="star32">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Arial Rounded MT Bold" panose="020F0704030504030204" pitchFamily="34" charset="0"/>
              </a:rPr>
              <a:t>CHECK THESE WORDS!</a:t>
            </a:r>
          </a:p>
        </p:txBody>
      </p:sp>
    </p:spTree>
    <p:extLst>
      <p:ext uri="{BB962C8B-B14F-4D97-AF65-F5344CB8AC3E}">
        <p14:creationId xmlns:p14="http://schemas.microsoft.com/office/powerpoint/2010/main" val="333944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3250"/>
                                  </p:stCondLst>
                                  <p:childTnLst>
                                    <p:animEffect transition="out" filter="fade">
                                      <p:cBhvr>
                                        <p:cTn id="13" dur="1250"/>
                                        <p:tgtEl>
                                          <p:spTgt spid="5"/>
                                        </p:tgtEl>
                                      </p:cBhvr>
                                    </p:animEffect>
                                    <p:set>
                                      <p:cBhvr>
                                        <p:cTn id="14" dur="1" fill="hold">
                                          <p:stCondLst>
                                            <p:cond delay="1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919" fill="hold"/>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1700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md type="call" cmd="stop">
                                      <p:cBhvr>
                                        <p:cTn id="24"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5" grpId="0" animBg="1"/>
      <p:bldP spid="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5E4AA6-B2A6-4550-92A8-9F56CBD26C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948223" y="3012311"/>
            <a:ext cx="3383573" cy="2182557"/>
          </a:xfrm>
          <a:prstGeom prst="rect">
            <a:avLst/>
          </a:prstGeom>
        </p:spPr>
      </p:pic>
      <p:pic>
        <p:nvPicPr>
          <p:cNvPr id="7" name="Picture 6">
            <a:extLst>
              <a:ext uri="{FF2B5EF4-FFF2-40B4-BE49-F238E27FC236}">
                <a16:creationId xmlns:a16="http://schemas.microsoft.com/office/drawing/2014/main" id="{AF2382A5-AE48-44A5-93F5-233EEF1F5A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70704" y="1357104"/>
            <a:ext cx="3383573" cy="3310415"/>
          </a:xfrm>
          <a:prstGeom prst="rect">
            <a:avLst/>
          </a:prstGeom>
        </p:spPr>
      </p:pic>
      <p:pic>
        <p:nvPicPr>
          <p:cNvPr id="8" name="Picture 7">
            <a:extLst>
              <a:ext uri="{FF2B5EF4-FFF2-40B4-BE49-F238E27FC236}">
                <a16:creationId xmlns:a16="http://schemas.microsoft.com/office/drawing/2014/main" id="{ECB46103-E20A-4CDD-82F6-C1FC9187DD5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6279" r="24803" b="65930"/>
          <a:stretch/>
        </p:blipFill>
        <p:spPr>
          <a:xfrm>
            <a:off x="5569351" y="793175"/>
            <a:ext cx="1655179" cy="1127858"/>
          </a:xfrm>
          <a:prstGeom prst="rect">
            <a:avLst/>
          </a:prstGeom>
          <a:effectLst>
            <a:softEdge rad="12700"/>
          </a:effectLst>
        </p:spPr>
      </p:pic>
    </p:spTree>
    <p:extLst>
      <p:ext uri="{BB962C8B-B14F-4D97-AF65-F5344CB8AC3E}">
        <p14:creationId xmlns:p14="http://schemas.microsoft.com/office/powerpoint/2010/main" val="3114614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5E4AA6-B2A6-4550-92A8-9F56CBD26C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948223" y="3012311"/>
            <a:ext cx="3383573" cy="2182557"/>
          </a:xfrm>
          <a:prstGeom prst="rect">
            <a:avLst/>
          </a:prstGeom>
        </p:spPr>
      </p:pic>
      <p:pic>
        <p:nvPicPr>
          <p:cNvPr id="7" name="Picture 6">
            <a:extLst>
              <a:ext uri="{FF2B5EF4-FFF2-40B4-BE49-F238E27FC236}">
                <a16:creationId xmlns:a16="http://schemas.microsoft.com/office/drawing/2014/main" id="{AF2382A5-AE48-44A5-93F5-233EEF1F5A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70704" y="1357104"/>
            <a:ext cx="3383573" cy="3310415"/>
          </a:xfrm>
          <a:prstGeom prst="rect">
            <a:avLst/>
          </a:prstGeom>
        </p:spPr>
      </p:pic>
      <p:pic>
        <p:nvPicPr>
          <p:cNvPr id="8" name="Picture 7">
            <a:extLst>
              <a:ext uri="{FF2B5EF4-FFF2-40B4-BE49-F238E27FC236}">
                <a16:creationId xmlns:a16="http://schemas.microsoft.com/office/drawing/2014/main" id="{ECB46103-E20A-4CDD-82F6-C1FC9187DD5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6279" r="24803" b="65930"/>
          <a:stretch/>
        </p:blipFill>
        <p:spPr>
          <a:xfrm>
            <a:off x="5569351" y="793175"/>
            <a:ext cx="1655179" cy="1127858"/>
          </a:xfrm>
          <a:prstGeom prst="rect">
            <a:avLst/>
          </a:prstGeom>
          <a:effectLst>
            <a:softEdge rad="12700"/>
          </a:effectLst>
        </p:spPr>
      </p:pic>
    </p:spTree>
    <p:extLst>
      <p:ext uri="{BB962C8B-B14F-4D97-AF65-F5344CB8AC3E}">
        <p14:creationId xmlns:p14="http://schemas.microsoft.com/office/powerpoint/2010/main" val="2934081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D8FB9-72AC-4E1F-862C-4D74140AA9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31138" y="-339240"/>
            <a:ext cx="7729723" cy="7536479"/>
          </a:xfrm>
          <a:prstGeom prst="rect">
            <a:avLst/>
          </a:prstGeom>
        </p:spPr>
      </p:pic>
    </p:spTree>
    <p:extLst>
      <p:ext uri="{BB962C8B-B14F-4D97-AF65-F5344CB8AC3E}">
        <p14:creationId xmlns:p14="http://schemas.microsoft.com/office/powerpoint/2010/main" val="1857318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7C27ED-129D-4416-BE8B-E60F7D914D1A}"/>
              </a:ext>
            </a:extLst>
          </p:cNvPr>
          <p:cNvPicPr>
            <a:picLocks noChangeAspect="1"/>
          </p:cNvPicPr>
          <p:nvPr/>
        </p:nvPicPr>
        <p:blipFill>
          <a:blip r:embed="rId2"/>
          <a:stretch>
            <a:fillRect/>
          </a:stretch>
        </p:blipFill>
        <p:spPr>
          <a:xfrm>
            <a:off x="2881154" y="4372619"/>
            <a:ext cx="3383573" cy="2182557"/>
          </a:xfrm>
          <a:prstGeom prst="rect">
            <a:avLst/>
          </a:prstGeom>
        </p:spPr>
      </p:pic>
    </p:spTree>
    <p:extLst>
      <p:ext uri="{BB962C8B-B14F-4D97-AF65-F5344CB8AC3E}">
        <p14:creationId xmlns:p14="http://schemas.microsoft.com/office/powerpoint/2010/main" val="532447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7C27ED-129D-4416-BE8B-E60F7D914D1A}"/>
              </a:ext>
            </a:extLst>
          </p:cNvPr>
          <p:cNvPicPr>
            <a:picLocks noChangeAspect="1"/>
          </p:cNvPicPr>
          <p:nvPr/>
        </p:nvPicPr>
        <p:blipFill>
          <a:blip r:embed="rId2"/>
          <a:stretch>
            <a:fillRect/>
          </a:stretch>
        </p:blipFill>
        <p:spPr>
          <a:xfrm>
            <a:off x="2881154" y="4372619"/>
            <a:ext cx="3383573" cy="2182557"/>
          </a:xfrm>
          <a:prstGeom prst="rect">
            <a:avLst/>
          </a:prstGeom>
        </p:spPr>
      </p:pic>
    </p:spTree>
    <p:extLst>
      <p:ext uri="{BB962C8B-B14F-4D97-AF65-F5344CB8AC3E}">
        <p14:creationId xmlns:p14="http://schemas.microsoft.com/office/powerpoint/2010/main" val="2141285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ettle pouring best">
            <a:hlinkClick r:id="" action="ppaction://media"/>
            <a:extLst>
              <a:ext uri="{FF2B5EF4-FFF2-40B4-BE49-F238E27FC236}">
                <a16:creationId xmlns:a16="http://schemas.microsoft.com/office/drawing/2014/main" id="{8B07FA5A-FF2D-43BA-AD67-ACDD42522A9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698" t="13333" r="22585" b="16463"/>
          <a:stretch/>
        </p:blipFill>
        <p:spPr>
          <a:xfrm>
            <a:off x="578498" y="233967"/>
            <a:ext cx="3265715" cy="3031747"/>
          </a:xfrm>
          <a:prstGeom prst="rect">
            <a:avLst/>
          </a:prstGeom>
        </p:spPr>
      </p:pic>
      <p:pic>
        <p:nvPicPr>
          <p:cNvPr id="5" name="Picture 4">
            <a:extLst>
              <a:ext uri="{FF2B5EF4-FFF2-40B4-BE49-F238E27FC236}">
                <a16:creationId xmlns:a16="http://schemas.microsoft.com/office/drawing/2014/main" id="{BAA015A2-8B69-4289-8DEB-7A2B547BF65E}"/>
              </a:ext>
            </a:extLst>
          </p:cNvPr>
          <p:cNvPicPr>
            <a:picLocks noChangeAspect="1"/>
          </p:cNvPicPr>
          <p:nvPr/>
        </p:nvPicPr>
        <p:blipFill>
          <a:blip r:embed="rId5"/>
          <a:stretch>
            <a:fillRect/>
          </a:stretch>
        </p:blipFill>
        <p:spPr>
          <a:xfrm rot="444352">
            <a:off x="2982920" y="2953573"/>
            <a:ext cx="1853215" cy="1698952"/>
          </a:xfrm>
          <a:prstGeom prst="rect">
            <a:avLst/>
          </a:prstGeom>
        </p:spPr>
      </p:pic>
      <p:pic>
        <p:nvPicPr>
          <p:cNvPr id="6" name="Picture 5">
            <a:extLst>
              <a:ext uri="{FF2B5EF4-FFF2-40B4-BE49-F238E27FC236}">
                <a16:creationId xmlns:a16="http://schemas.microsoft.com/office/drawing/2014/main" id="{A27C27ED-129D-4416-BE8B-E60F7D914D1A}"/>
              </a:ext>
            </a:extLst>
          </p:cNvPr>
          <p:cNvPicPr>
            <a:picLocks noChangeAspect="1"/>
          </p:cNvPicPr>
          <p:nvPr/>
        </p:nvPicPr>
        <p:blipFill>
          <a:blip r:embed="rId6"/>
          <a:stretch>
            <a:fillRect/>
          </a:stretch>
        </p:blipFill>
        <p:spPr>
          <a:xfrm>
            <a:off x="2881154" y="4372619"/>
            <a:ext cx="3383573" cy="2182557"/>
          </a:xfrm>
          <a:prstGeom prst="rect">
            <a:avLst/>
          </a:prstGeom>
        </p:spPr>
      </p:pic>
    </p:spTree>
    <p:extLst>
      <p:ext uri="{BB962C8B-B14F-4D97-AF65-F5344CB8AC3E}">
        <p14:creationId xmlns:p14="http://schemas.microsoft.com/office/powerpoint/2010/main" val="351504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6000"/>
                                  </p:stCondLst>
                                  <p:childTnLst>
                                    <p:animEffect transition="out" filter="fade">
                                      <p:cBhvr>
                                        <p:cTn id="15" dur="10"/>
                                        <p:tgtEl>
                                          <p:spTgt spid="5"/>
                                        </p:tgtEl>
                                      </p:cBhvr>
                                    </p:animEffect>
                                    <p:set>
                                      <p:cBhvr>
                                        <p:cTn id="16"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iversidewip ok">
            <a:hlinkClick r:id="" action="ppaction://media"/>
            <a:extLst>
              <a:ext uri="{FF2B5EF4-FFF2-40B4-BE49-F238E27FC236}">
                <a16:creationId xmlns:a16="http://schemas.microsoft.com/office/drawing/2014/main" id="{E4319209-FC4B-467A-9155-5399989F0739}"/>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t="55576" r="54454" b="39893"/>
          <a:stretch/>
        </p:blipFill>
        <p:spPr>
          <a:xfrm rot="2535708">
            <a:off x="734544" y="3838155"/>
            <a:ext cx="7083972" cy="357351"/>
          </a:xfrm>
          <a:prstGeom prst="rect">
            <a:avLst/>
          </a:prstGeom>
          <a:effectLst>
            <a:softEdge rad="63500"/>
          </a:effectLst>
        </p:spPr>
      </p:pic>
      <p:pic>
        <p:nvPicPr>
          <p:cNvPr id="3" name="Picture 2">
            <a:extLst>
              <a:ext uri="{FF2B5EF4-FFF2-40B4-BE49-F238E27FC236}">
                <a16:creationId xmlns:a16="http://schemas.microsoft.com/office/drawing/2014/main" id="{BD5AF0BA-CFC7-43A8-954B-46A400810E9F}"/>
              </a:ext>
            </a:extLst>
          </p:cNvPr>
          <p:cNvPicPr>
            <a:picLocks noChangeAspect="1"/>
          </p:cNvPicPr>
          <p:nvPr/>
        </p:nvPicPr>
        <p:blipFill>
          <a:blip r:embed="rId4"/>
          <a:stretch>
            <a:fillRect/>
          </a:stretch>
        </p:blipFill>
        <p:spPr>
          <a:xfrm>
            <a:off x="5638562" y="410111"/>
            <a:ext cx="5486876" cy="5029636"/>
          </a:xfrm>
          <a:prstGeom prst="rect">
            <a:avLst/>
          </a:prstGeom>
        </p:spPr>
      </p:pic>
    </p:spTree>
    <p:extLst>
      <p:ext uri="{BB962C8B-B14F-4D97-AF65-F5344CB8AC3E}">
        <p14:creationId xmlns:p14="http://schemas.microsoft.com/office/powerpoint/2010/main" val="516667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848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57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338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1F927D-E951-47E5-A804-E9BFBF32FB4C}"/>
              </a:ext>
            </a:extLst>
          </p:cNvPr>
          <p:cNvSpPr/>
          <p:nvPr/>
        </p:nvSpPr>
        <p:spPr>
          <a:xfrm>
            <a:off x="2555357" y="4136065"/>
            <a:ext cx="7081283"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Rounded MT Bold" panose="020F0704030504030204" pitchFamily="34" charset="0"/>
              </a:rPr>
              <a:t>One hand will move to the chin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Rounded MT Bold" panose="020F0704030504030204" pitchFamily="34" charset="0"/>
              </a:rPr>
              <a:t>and begin a chin-stroking </a:t>
            </a:r>
            <a:r>
              <a:rPr kumimoji="0" lang="en-GB" sz="2800" b="0" i="0" u="none" strike="noStrike" kern="1200" cap="none" spc="0" normalizeH="0" baseline="0" noProof="0" dirty="0">
                <a:ln>
                  <a:solidFill>
                    <a:sysClr val="windowText" lastClr="000000"/>
                  </a:solidFill>
                </a:ln>
                <a:solidFill>
                  <a:srgbClr val="FF0000"/>
                </a:solidFill>
                <a:effectLst/>
                <a:uLnTx/>
                <a:uFillTx/>
                <a:latin typeface="Arial Rounded MT Bold" panose="020F0704030504030204" pitchFamily="34" charset="0"/>
              </a:rPr>
              <a:t>gesture.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Rounded MT Bold" panose="020F0704030504030204" pitchFamily="34" charset="0"/>
              </a:rPr>
              <a:t>This chin-stroking gesture is the signal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Rounded MT Bold" panose="020F0704030504030204" pitchFamily="34" charset="0"/>
              </a:rPr>
              <a:t>that the listener is making a </a:t>
            </a:r>
            <a:r>
              <a:rPr kumimoji="0" lang="en-GB" sz="2800" b="0" i="0" u="none" strike="noStrike" kern="1200" cap="none" spc="0" normalizeH="0" baseline="0" noProof="0" dirty="0">
                <a:ln>
                  <a:solidFill>
                    <a:sysClr val="windowText" lastClr="000000"/>
                  </a:solidFill>
                </a:ln>
                <a:solidFill>
                  <a:srgbClr val="FF0000"/>
                </a:solidFill>
                <a:effectLst/>
                <a:uLnTx/>
                <a:uFillTx/>
                <a:latin typeface="Arial Rounded MT Bold" panose="020F0704030504030204" pitchFamily="34" charset="0"/>
              </a:rPr>
              <a:t>decision</a:t>
            </a:r>
            <a:r>
              <a:rPr kumimoji="0" lang="en-GB" sz="2800" b="0" i="0" u="none" strike="noStrike" kern="1200" cap="none" spc="0" normalizeH="0" baseline="0" noProof="0" dirty="0">
                <a:ln>
                  <a:noFill/>
                </a:ln>
                <a:solidFill>
                  <a:prstClr val="black"/>
                </a:solidFill>
                <a:effectLst/>
                <a:uLnTx/>
                <a:uFillTx/>
                <a:latin typeface="Arial Rounded MT Bold" panose="020F0704030504030204" pitchFamily="34" charset="0"/>
              </a:rPr>
              <a:t>. </a:t>
            </a:r>
          </a:p>
        </p:txBody>
      </p:sp>
      <p:sp>
        <p:nvSpPr>
          <p:cNvPr id="3" name="Rectangle 2">
            <a:extLst>
              <a:ext uri="{FF2B5EF4-FFF2-40B4-BE49-F238E27FC236}">
                <a16:creationId xmlns:a16="http://schemas.microsoft.com/office/drawing/2014/main" id="{09F66606-F13F-4AB2-A026-6B3403BB08EB}"/>
              </a:ext>
            </a:extLst>
          </p:cNvPr>
          <p:cNvSpPr/>
          <p:nvPr/>
        </p:nvSpPr>
        <p:spPr>
          <a:xfrm>
            <a:off x="1671081" y="1492224"/>
            <a:ext cx="8849833" cy="2246769"/>
          </a:xfrm>
          <a:prstGeom prst="rect">
            <a:avLst/>
          </a:prstGeom>
        </p:spPr>
        <p:txBody>
          <a:bodyPr wrap="square">
            <a:spAutoFit/>
          </a:bodyPr>
          <a:lstStyle/>
          <a:p>
            <a:pPr algn="ctr"/>
            <a:r>
              <a:rPr lang="en-GB" sz="2800" dirty="0">
                <a:ln>
                  <a:solidFill>
                    <a:sysClr val="windowText" lastClr="000000"/>
                  </a:solidFill>
                </a:ln>
                <a:solidFill>
                  <a:srgbClr val="FF0000"/>
                </a:solidFill>
                <a:latin typeface="Arial Rounded MT Bold" panose="020F0704030504030204" pitchFamily="34" charset="0"/>
              </a:rPr>
              <a:t>Stroking</a:t>
            </a:r>
            <a:r>
              <a:rPr lang="en-GB" sz="2800" dirty="0">
                <a:latin typeface="Arial Rounded MT Bold" panose="020F0704030504030204" pitchFamily="34" charset="0"/>
              </a:rPr>
              <a:t> the chin is often a signal </a:t>
            </a:r>
          </a:p>
          <a:p>
            <a:pPr algn="ctr"/>
            <a:r>
              <a:rPr lang="en-GB" sz="2800" dirty="0">
                <a:latin typeface="Arial Rounded MT Bold" panose="020F0704030504030204" pitchFamily="34" charset="0"/>
              </a:rPr>
              <a:t>that the person is thinking hard. </a:t>
            </a:r>
          </a:p>
          <a:p>
            <a:pPr algn="ctr"/>
            <a:r>
              <a:rPr lang="en-GB" sz="2800" dirty="0">
                <a:latin typeface="Arial Rounded MT Bold" panose="020F0704030504030204" pitchFamily="34" charset="0"/>
              </a:rPr>
              <a:t>Maybe they are </a:t>
            </a:r>
            <a:r>
              <a:rPr lang="en-GB" sz="2800" dirty="0">
                <a:ln>
                  <a:solidFill>
                    <a:sysClr val="windowText" lastClr="000000"/>
                  </a:solidFill>
                </a:ln>
                <a:solidFill>
                  <a:srgbClr val="FF0000"/>
                </a:solidFill>
                <a:latin typeface="Arial Rounded MT Bold" panose="020F0704030504030204" pitchFamily="34" charset="0"/>
              </a:rPr>
              <a:t>judging</a:t>
            </a:r>
            <a:r>
              <a:rPr lang="en-GB" sz="2800" dirty="0">
                <a:latin typeface="Arial Rounded MT Bold" panose="020F0704030504030204" pitchFamily="34" charset="0"/>
              </a:rPr>
              <a:t> or </a:t>
            </a:r>
            <a:r>
              <a:rPr lang="en-GB" sz="2800" dirty="0">
                <a:ln>
                  <a:solidFill>
                    <a:sysClr val="windowText" lastClr="000000"/>
                  </a:solidFill>
                </a:ln>
                <a:solidFill>
                  <a:srgbClr val="FF0000"/>
                </a:solidFill>
                <a:latin typeface="Arial Rounded MT Bold" panose="020F0704030504030204" pitchFamily="34" charset="0"/>
              </a:rPr>
              <a:t>evaluating</a:t>
            </a:r>
            <a:r>
              <a:rPr lang="en-GB" sz="2800" dirty="0">
                <a:latin typeface="Arial Rounded MT Bold" panose="020F0704030504030204" pitchFamily="34" charset="0"/>
              </a:rPr>
              <a:t> something, particularly if there is a </a:t>
            </a:r>
            <a:r>
              <a:rPr lang="en-GB" sz="2800" dirty="0">
                <a:ln>
                  <a:solidFill>
                    <a:sysClr val="windowText" lastClr="000000"/>
                  </a:solidFill>
                </a:ln>
                <a:solidFill>
                  <a:srgbClr val="FF0000"/>
                </a:solidFill>
                <a:latin typeface="Arial Rounded MT Bold" panose="020F0704030504030204" pitchFamily="34" charset="0"/>
              </a:rPr>
              <a:t>choice</a:t>
            </a:r>
            <a:r>
              <a:rPr lang="en-GB" sz="2800" dirty="0">
                <a:latin typeface="Arial Rounded MT Bold" panose="020F0704030504030204" pitchFamily="34" charset="0"/>
              </a:rPr>
              <a:t> or </a:t>
            </a:r>
            <a:r>
              <a:rPr lang="en-GB" sz="2800" dirty="0">
                <a:ln>
                  <a:solidFill>
                    <a:sysClr val="windowText" lastClr="000000"/>
                  </a:solidFill>
                </a:ln>
                <a:solidFill>
                  <a:srgbClr val="FF0000"/>
                </a:solidFill>
                <a:latin typeface="Arial Rounded MT Bold" panose="020F0704030504030204" pitchFamily="34" charset="0"/>
              </a:rPr>
              <a:t>decision</a:t>
            </a:r>
            <a:r>
              <a:rPr lang="en-GB" sz="2800" dirty="0">
                <a:latin typeface="Arial Rounded MT Bold" panose="020F0704030504030204" pitchFamily="34" charset="0"/>
              </a:rPr>
              <a:t> to make.</a:t>
            </a:r>
          </a:p>
        </p:txBody>
      </p:sp>
      <p:sp>
        <p:nvSpPr>
          <p:cNvPr id="4" name="TextBox 3">
            <a:extLst>
              <a:ext uri="{FF2B5EF4-FFF2-40B4-BE49-F238E27FC236}">
                <a16:creationId xmlns:a16="http://schemas.microsoft.com/office/drawing/2014/main" id="{6C95BA23-59ED-4C8C-87E3-EB6999EBC631}"/>
              </a:ext>
            </a:extLst>
          </p:cNvPr>
          <p:cNvSpPr txBox="1"/>
          <p:nvPr/>
        </p:nvSpPr>
        <p:spPr>
          <a:xfrm>
            <a:off x="3964172" y="521332"/>
            <a:ext cx="4263655" cy="769441"/>
          </a:xfrm>
          <a:prstGeom prst="rect">
            <a:avLst/>
          </a:prstGeom>
          <a:noFill/>
        </p:spPr>
        <p:txBody>
          <a:bodyPr wrap="square" rtlCol="0">
            <a:spAutoFit/>
          </a:bodyPr>
          <a:lstStyle/>
          <a:p>
            <a:r>
              <a:rPr lang="en-GB" sz="4400" dirty="0">
                <a:ln>
                  <a:solidFill>
                    <a:sysClr val="windowText" lastClr="000000"/>
                  </a:solidFill>
                </a:ln>
                <a:solidFill>
                  <a:srgbClr val="3333FF"/>
                </a:solidFill>
              </a:rPr>
              <a:t>A NORMAL HABIT</a:t>
            </a:r>
          </a:p>
        </p:txBody>
      </p:sp>
    </p:spTree>
    <p:extLst>
      <p:ext uri="{BB962C8B-B14F-4D97-AF65-F5344CB8AC3E}">
        <p14:creationId xmlns:p14="http://schemas.microsoft.com/office/powerpoint/2010/main" val="204235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25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2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7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grpId="1" nodeType="clickEffect">
                                  <p:stCondLst>
                                    <p:cond delay="17000"/>
                                  </p:stCondLst>
                                  <p:childTnLst>
                                    <p:animRot by="21600000">
                                      <p:cBhvr>
                                        <p:cTn id="23"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EE5A7C-FC36-4903-B9B5-C1B9775A7A5C}"/>
              </a:ext>
            </a:extLst>
          </p:cNvPr>
          <p:cNvSpPr/>
          <p:nvPr/>
        </p:nvSpPr>
        <p:spPr>
          <a:xfrm>
            <a:off x="1312505" y="419820"/>
            <a:ext cx="7990115" cy="4216539"/>
          </a:xfrm>
          <a:prstGeom prst="rect">
            <a:avLst/>
          </a:prstGeom>
        </p:spPr>
        <p:txBody>
          <a:bodyPr wrap="square">
            <a:spAutoFit/>
          </a:bodyPr>
          <a:lstStyle/>
          <a:p>
            <a:r>
              <a:rPr lang="en-GB" dirty="0">
                <a:latin typeface="Arial Rounded MT Bold" panose="020F0704030504030204" pitchFamily="34" charset="0"/>
              </a:rPr>
              <a:t>STORY TIME: </a:t>
            </a:r>
            <a:r>
              <a:rPr lang="en-GB" dirty="0">
                <a:ln>
                  <a:solidFill>
                    <a:sysClr val="windowText" lastClr="000000"/>
                  </a:solidFill>
                </a:ln>
                <a:solidFill>
                  <a:schemeClr val="accent1"/>
                </a:solidFill>
                <a:latin typeface="Arial Rounded MT Bold" panose="020F0704030504030204" pitchFamily="34" charset="0"/>
              </a:rPr>
              <a:t>HABITS </a:t>
            </a:r>
            <a:r>
              <a:rPr lang="en-GB" dirty="0">
                <a:latin typeface="Arial Rounded MT Bold" panose="020F0704030504030204" pitchFamily="34" charset="0"/>
              </a:rPr>
              <a:t>	</a:t>
            </a:r>
          </a:p>
          <a:p>
            <a:endParaRPr lang="en-GB" sz="800" dirty="0">
              <a:latin typeface="Arial Rounded MT Bold" panose="020F0704030504030204" pitchFamily="34" charset="0"/>
            </a:endParaRPr>
          </a:p>
          <a:p>
            <a:r>
              <a:rPr lang="en-GB" dirty="0">
                <a:latin typeface="Arial Rounded MT Bold" panose="020F0704030504030204" pitchFamily="34" charset="0"/>
              </a:rPr>
              <a:t>This is a story of living habits which often happened, but not routinely.</a:t>
            </a: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endParaRPr lang="en-GB" dirty="0">
              <a:latin typeface="Arial Rounded MT Bold" panose="020F0704030504030204" pitchFamily="34" charset="0"/>
            </a:endParaRPr>
          </a:p>
          <a:p>
            <a:r>
              <a:rPr lang="en-GB" dirty="0">
                <a:latin typeface="Arial Rounded MT Bold" panose="020F0704030504030204" pitchFamily="34" charset="0"/>
              </a:rPr>
              <a:t>STORY TIME: </a:t>
            </a:r>
            <a:r>
              <a:rPr lang="en-GB" dirty="0">
                <a:ln>
                  <a:solidFill>
                    <a:sysClr val="windowText" lastClr="000000"/>
                  </a:solidFill>
                </a:ln>
                <a:solidFill>
                  <a:schemeClr val="accent1"/>
                </a:solidFill>
                <a:latin typeface="Arial Rounded MT Bold" panose="020F0704030504030204" pitchFamily="34" charset="0"/>
              </a:rPr>
              <a:t>ROUTINES</a:t>
            </a:r>
            <a:r>
              <a:rPr lang="en-GB" dirty="0">
                <a:latin typeface="Arial Rounded MT Bold" panose="020F0704030504030204" pitchFamily="34" charset="0"/>
              </a:rPr>
              <a:t> 	</a:t>
            </a:r>
          </a:p>
          <a:p>
            <a:endParaRPr lang="en-GB" sz="800" dirty="0">
              <a:latin typeface="Arial Rounded MT Bold" panose="020F0704030504030204" pitchFamily="34" charset="0"/>
            </a:endParaRPr>
          </a:p>
          <a:p>
            <a:r>
              <a:rPr lang="en-GB" dirty="0">
                <a:latin typeface="Arial Rounded MT Bold" panose="020F0704030504030204" pitchFamily="34" charset="0"/>
              </a:rPr>
              <a:t>This is a story of a routine that always happened.</a:t>
            </a:r>
          </a:p>
          <a:p>
            <a:endParaRPr lang="en-GB" dirty="0">
              <a:latin typeface="Arial Rounded MT Bold" panose="020F0704030504030204" pitchFamily="34" charset="0"/>
            </a:endParaRPr>
          </a:p>
        </p:txBody>
      </p:sp>
      <p:sp>
        <p:nvSpPr>
          <p:cNvPr id="2" name="Rectangle 1">
            <a:extLst>
              <a:ext uri="{FF2B5EF4-FFF2-40B4-BE49-F238E27FC236}">
                <a16:creationId xmlns:a16="http://schemas.microsoft.com/office/drawing/2014/main" id="{9A53A9AB-298E-41B8-8C86-B9DA8D153060}"/>
              </a:ext>
            </a:extLst>
          </p:cNvPr>
          <p:cNvSpPr/>
          <p:nvPr/>
        </p:nvSpPr>
        <p:spPr>
          <a:xfrm>
            <a:off x="2080725" y="1312726"/>
            <a:ext cx="9582537" cy="2185214"/>
          </a:xfrm>
          <a:prstGeom prst="rect">
            <a:avLst/>
          </a:prstGeom>
        </p:spPr>
        <p:txBody>
          <a:bodyPr wrap="square">
            <a:spAutoFit/>
          </a:bodyPr>
          <a:lstStyle/>
          <a:p>
            <a:pPr lvl="0"/>
            <a:r>
              <a:rPr lang="en-GB" sz="2400" dirty="0">
                <a:ln>
                  <a:solidFill>
                    <a:sysClr val="windowText" lastClr="000000"/>
                  </a:solidFill>
                </a:ln>
                <a:solidFill>
                  <a:srgbClr val="4472C4"/>
                </a:solidFill>
                <a:latin typeface="Arial Rounded MT Bold" panose="020F0704030504030204" pitchFamily="34" charset="0"/>
              </a:rPr>
              <a:t>When I worked in Paris years ago, </a:t>
            </a:r>
            <a:r>
              <a:rPr lang="en-GB" sz="2400" dirty="0">
                <a:ln>
                  <a:solidFill>
                    <a:sysClr val="windowText" lastClr="000000"/>
                  </a:solidFill>
                </a:ln>
                <a:solidFill>
                  <a:srgbClr val="FF0000"/>
                </a:solidFill>
                <a:latin typeface="Arial Rounded MT Bold" panose="020F0704030504030204" pitchFamily="34" charset="0"/>
              </a:rPr>
              <a:t>most</a:t>
            </a:r>
            <a:r>
              <a:rPr lang="en-GB" sz="2400" dirty="0">
                <a:ln>
                  <a:solidFill>
                    <a:sysClr val="windowText" lastClr="000000"/>
                  </a:solidFill>
                </a:ln>
                <a:solidFill>
                  <a:srgbClr val="4472C4"/>
                </a:solidFill>
                <a:latin typeface="Arial Rounded MT Bold" panose="020F0704030504030204" pitchFamily="34" charset="0"/>
              </a:rPr>
              <a:t> weekends I </a:t>
            </a:r>
            <a:r>
              <a:rPr lang="en-GB" sz="2800" dirty="0">
                <a:ln>
                  <a:solidFill>
                    <a:sysClr val="windowText" lastClr="000000"/>
                  </a:solidFill>
                </a:ln>
                <a:solidFill>
                  <a:srgbClr val="FF0000"/>
                </a:solidFill>
                <a:latin typeface="Arial Rounded MT Bold" panose="020F0704030504030204" pitchFamily="34" charset="0"/>
              </a:rPr>
              <a:t>used to </a:t>
            </a:r>
            <a:r>
              <a:rPr lang="en-GB" sz="2400" dirty="0">
                <a:ln>
                  <a:solidFill>
                    <a:sysClr val="windowText" lastClr="000000"/>
                  </a:solidFill>
                </a:ln>
                <a:solidFill>
                  <a:srgbClr val="4472C4"/>
                </a:solidFill>
                <a:latin typeface="Arial Rounded MT Bold" panose="020F0704030504030204" pitchFamily="34" charset="0"/>
              </a:rPr>
              <a:t>relax by the river. I </a:t>
            </a:r>
            <a:r>
              <a:rPr lang="en-GB" sz="2800" dirty="0">
                <a:ln>
                  <a:solidFill>
                    <a:sysClr val="windowText" lastClr="000000"/>
                  </a:solidFill>
                </a:ln>
                <a:solidFill>
                  <a:srgbClr val="FF0000"/>
                </a:solidFill>
                <a:latin typeface="Arial Rounded MT Bold" panose="020F0704030504030204" pitchFamily="34" charset="0"/>
              </a:rPr>
              <a:t>used to </a:t>
            </a:r>
            <a:r>
              <a:rPr lang="en-GB" sz="2400" dirty="0">
                <a:ln>
                  <a:solidFill>
                    <a:sysClr val="windowText" lastClr="000000"/>
                  </a:solidFill>
                </a:ln>
                <a:solidFill>
                  <a:srgbClr val="4472C4"/>
                </a:solidFill>
                <a:latin typeface="Arial Rounded MT Bold" panose="020F0704030504030204" pitchFamily="34" charset="0"/>
              </a:rPr>
              <a:t>go to the same cafe on Saturday mornings and </a:t>
            </a:r>
            <a:r>
              <a:rPr lang="en-GB" sz="2800" dirty="0">
                <a:ln>
                  <a:solidFill>
                    <a:sysClr val="windowText" lastClr="000000"/>
                  </a:solidFill>
                </a:ln>
                <a:solidFill>
                  <a:srgbClr val="FF0000"/>
                </a:solidFill>
                <a:latin typeface="Arial Rounded MT Bold" panose="020F0704030504030204" pitchFamily="34" charset="0"/>
              </a:rPr>
              <a:t>used to </a:t>
            </a:r>
            <a:r>
              <a:rPr lang="en-GB" sz="2400" dirty="0">
                <a:ln>
                  <a:solidFill>
                    <a:sysClr val="windowText" lastClr="000000"/>
                  </a:solidFill>
                </a:ln>
                <a:solidFill>
                  <a:srgbClr val="4472C4"/>
                </a:solidFill>
                <a:latin typeface="Arial Rounded MT Bold" panose="020F0704030504030204" pitchFamily="34" charset="0"/>
              </a:rPr>
              <a:t>read the newspapers and talk to my friends. We </a:t>
            </a:r>
            <a:r>
              <a:rPr lang="en-GB" sz="2800" dirty="0">
                <a:ln>
                  <a:solidFill>
                    <a:sysClr val="windowText" lastClr="000000"/>
                  </a:solidFill>
                </a:ln>
                <a:solidFill>
                  <a:srgbClr val="FF0000"/>
                </a:solidFill>
                <a:latin typeface="Arial Rounded MT Bold" panose="020F0704030504030204" pitchFamily="34" charset="0"/>
              </a:rPr>
              <a:t>used to </a:t>
            </a:r>
            <a:r>
              <a:rPr lang="en-GB" sz="2400" dirty="0">
                <a:ln>
                  <a:solidFill>
                    <a:sysClr val="windowText" lastClr="000000"/>
                  </a:solidFill>
                </a:ln>
                <a:solidFill>
                  <a:srgbClr val="4472C4"/>
                </a:solidFill>
                <a:latin typeface="Arial Rounded MT Bold" panose="020F0704030504030204" pitchFamily="34" charset="0"/>
              </a:rPr>
              <a:t>drink coffee all morning and just enjoy the Parisian atmosphere.</a:t>
            </a:r>
          </a:p>
        </p:txBody>
      </p:sp>
      <p:sp>
        <p:nvSpPr>
          <p:cNvPr id="3" name="Rectangle 2">
            <a:extLst>
              <a:ext uri="{FF2B5EF4-FFF2-40B4-BE49-F238E27FC236}">
                <a16:creationId xmlns:a16="http://schemas.microsoft.com/office/drawing/2014/main" id="{5A865271-92C5-47F0-97CE-30CE2947F456}"/>
              </a:ext>
            </a:extLst>
          </p:cNvPr>
          <p:cNvSpPr/>
          <p:nvPr/>
        </p:nvSpPr>
        <p:spPr>
          <a:xfrm>
            <a:off x="2192690" y="4452667"/>
            <a:ext cx="9190653" cy="2185214"/>
          </a:xfrm>
          <a:prstGeom prst="rect">
            <a:avLst/>
          </a:prstGeom>
        </p:spPr>
        <p:txBody>
          <a:bodyPr wrap="square">
            <a:spAutoFit/>
          </a:bodyPr>
          <a:lstStyle/>
          <a:p>
            <a:pPr lvl="0"/>
            <a:r>
              <a:rPr lang="en-GB" sz="2400" dirty="0">
                <a:ln>
                  <a:solidFill>
                    <a:sysClr val="windowText" lastClr="000000"/>
                  </a:solidFill>
                </a:ln>
                <a:solidFill>
                  <a:schemeClr val="accent1"/>
                </a:solidFill>
                <a:latin typeface="Arial Rounded MT Bold" panose="020F0704030504030204" pitchFamily="34" charset="0"/>
              </a:rPr>
              <a:t>When I worked in Paris years ago, </a:t>
            </a:r>
            <a:r>
              <a:rPr lang="en-GB" sz="2400" dirty="0">
                <a:ln>
                  <a:solidFill>
                    <a:sysClr val="windowText" lastClr="000000"/>
                  </a:solidFill>
                </a:ln>
                <a:solidFill>
                  <a:schemeClr val="accent6"/>
                </a:solidFill>
                <a:latin typeface="Arial Rounded MT Bold" panose="020F0704030504030204" pitchFamily="34" charset="0"/>
              </a:rPr>
              <a:t>every</a:t>
            </a:r>
            <a:r>
              <a:rPr lang="en-GB" sz="2400" dirty="0">
                <a:ln>
                  <a:solidFill>
                    <a:sysClr val="windowText" lastClr="000000"/>
                  </a:solidFill>
                </a:ln>
                <a:solidFill>
                  <a:schemeClr val="accent1"/>
                </a:solidFill>
                <a:latin typeface="Arial Rounded MT Bold" panose="020F0704030504030204" pitchFamily="34" charset="0"/>
              </a:rPr>
              <a:t> weekend I </a:t>
            </a:r>
            <a:r>
              <a:rPr lang="en-GB" sz="2800" dirty="0">
                <a:ln>
                  <a:solidFill>
                    <a:sysClr val="windowText" lastClr="000000"/>
                  </a:solidFill>
                </a:ln>
                <a:solidFill>
                  <a:schemeClr val="accent6"/>
                </a:solidFill>
                <a:latin typeface="Arial Rounded MT Bold" panose="020F0704030504030204" pitchFamily="34" charset="0"/>
              </a:rPr>
              <a:t>would</a:t>
            </a:r>
            <a:r>
              <a:rPr lang="en-GB" sz="2400" dirty="0">
                <a:ln>
                  <a:solidFill>
                    <a:sysClr val="windowText" lastClr="000000"/>
                  </a:solidFill>
                </a:ln>
                <a:solidFill>
                  <a:schemeClr val="accent1"/>
                </a:solidFill>
                <a:latin typeface="Arial Rounded MT Bold" panose="020F0704030504030204" pitchFamily="34" charset="0"/>
              </a:rPr>
              <a:t> relax by the river. I </a:t>
            </a:r>
            <a:r>
              <a:rPr lang="en-GB" sz="2800" dirty="0">
                <a:ln>
                  <a:solidFill>
                    <a:sysClr val="windowText" lastClr="000000"/>
                  </a:solidFill>
                </a:ln>
                <a:solidFill>
                  <a:schemeClr val="accent6"/>
                </a:solidFill>
                <a:latin typeface="Arial Rounded MT Bold" panose="020F0704030504030204" pitchFamily="34" charset="0"/>
              </a:rPr>
              <a:t>would</a:t>
            </a:r>
            <a:r>
              <a:rPr lang="en-GB" sz="2800" dirty="0">
                <a:ln>
                  <a:solidFill>
                    <a:sysClr val="windowText" lastClr="000000"/>
                  </a:solidFill>
                </a:ln>
                <a:latin typeface="Arial Rounded MT Bold" panose="020F0704030504030204" pitchFamily="34" charset="0"/>
              </a:rPr>
              <a:t> </a:t>
            </a:r>
            <a:r>
              <a:rPr lang="en-GB" sz="2400" dirty="0">
                <a:ln>
                  <a:solidFill>
                    <a:sysClr val="windowText" lastClr="000000"/>
                  </a:solidFill>
                </a:ln>
                <a:solidFill>
                  <a:schemeClr val="accent1"/>
                </a:solidFill>
                <a:latin typeface="Arial Rounded MT Bold" panose="020F0704030504030204" pitchFamily="34" charset="0"/>
              </a:rPr>
              <a:t>go to the same cafe on Saturday mornings and </a:t>
            </a:r>
            <a:r>
              <a:rPr lang="en-GB" sz="2800" dirty="0">
                <a:ln>
                  <a:solidFill>
                    <a:sysClr val="windowText" lastClr="000000"/>
                  </a:solidFill>
                </a:ln>
                <a:solidFill>
                  <a:schemeClr val="accent6"/>
                </a:solidFill>
                <a:latin typeface="Arial Rounded MT Bold" panose="020F0704030504030204" pitchFamily="34" charset="0"/>
              </a:rPr>
              <a:t>would</a:t>
            </a:r>
            <a:r>
              <a:rPr lang="en-GB" sz="2400" dirty="0">
                <a:ln>
                  <a:solidFill>
                    <a:sysClr val="windowText" lastClr="000000"/>
                  </a:solidFill>
                </a:ln>
                <a:solidFill>
                  <a:schemeClr val="accent1"/>
                </a:solidFill>
                <a:latin typeface="Arial Rounded MT Bold" panose="020F0704030504030204" pitchFamily="34" charset="0"/>
              </a:rPr>
              <a:t> read the newspapers and talk to my friends. We </a:t>
            </a:r>
            <a:r>
              <a:rPr lang="en-GB" sz="2800" dirty="0">
                <a:ln>
                  <a:solidFill>
                    <a:sysClr val="windowText" lastClr="000000"/>
                  </a:solidFill>
                </a:ln>
                <a:solidFill>
                  <a:schemeClr val="accent6"/>
                </a:solidFill>
                <a:latin typeface="Arial Rounded MT Bold" panose="020F0704030504030204" pitchFamily="34" charset="0"/>
              </a:rPr>
              <a:t>would</a:t>
            </a:r>
            <a:r>
              <a:rPr lang="en-GB" sz="2800" dirty="0">
                <a:ln>
                  <a:solidFill>
                    <a:sysClr val="windowText" lastClr="000000"/>
                  </a:solidFill>
                </a:ln>
                <a:latin typeface="Arial Rounded MT Bold" panose="020F0704030504030204" pitchFamily="34" charset="0"/>
              </a:rPr>
              <a:t> </a:t>
            </a:r>
            <a:r>
              <a:rPr lang="en-GB" sz="2400" dirty="0">
                <a:ln>
                  <a:solidFill>
                    <a:sysClr val="windowText" lastClr="000000"/>
                  </a:solidFill>
                </a:ln>
                <a:solidFill>
                  <a:schemeClr val="accent1"/>
                </a:solidFill>
                <a:latin typeface="Arial Rounded MT Bold" panose="020F0704030504030204" pitchFamily="34" charset="0"/>
              </a:rPr>
              <a:t>drink</a:t>
            </a:r>
            <a:r>
              <a:rPr lang="en-GB" sz="2800" dirty="0">
                <a:ln>
                  <a:solidFill>
                    <a:sysClr val="windowText" lastClr="000000"/>
                  </a:solidFill>
                </a:ln>
                <a:latin typeface="Arial Rounded MT Bold" panose="020F0704030504030204" pitchFamily="34" charset="0"/>
              </a:rPr>
              <a:t> </a:t>
            </a:r>
            <a:r>
              <a:rPr lang="en-GB" sz="2400" dirty="0">
                <a:ln>
                  <a:solidFill>
                    <a:sysClr val="windowText" lastClr="000000"/>
                  </a:solidFill>
                </a:ln>
                <a:solidFill>
                  <a:schemeClr val="accent1"/>
                </a:solidFill>
                <a:latin typeface="Arial Rounded MT Bold" panose="020F0704030504030204" pitchFamily="34" charset="0"/>
              </a:rPr>
              <a:t>coffee all morning and just enjoy the Parisian atmosphere.</a:t>
            </a:r>
          </a:p>
        </p:txBody>
      </p:sp>
    </p:spTree>
    <p:extLst>
      <p:ext uri="{BB962C8B-B14F-4D97-AF65-F5344CB8AC3E}">
        <p14:creationId xmlns:p14="http://schemas.microsoft.com/office/powerpoint/2010/main" val="381366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E6A025-01B1-4BE2-B569-62C79CC3C389}"/>
              </a:ext>
            </a:extLst>
          </p:cNvPr>
          <p:cNvSpPr/>
          <p:nvPr/>
        </p:nvSpPr>
        <p:spPr>
          <a:xfrm>
            <a:off x="901959" y="400988"/>
            <a:ext cx="4724400" cy="1477328"/>
          </a:xfrm>
          <a:prstGeom prst="rect">
            <a:avLst/>
          </a:prstGeom>
        </p:spPr>
        <p:txBody>
          <a:bodyPr wrap="square">
            <a:spAutoFit/>
          </a:bodyPr>
          <a:lstStyle/>
          <a:p>
            <a:r>
              <a:rPr lang="en-GB" dirty="0"/>
              <a:t>Except in negatives and questions, the correct form is </a:t>
            </a:r>
            <a:r>
              <a:rPr lang="en-GB" b="1" dirty="0"/>
              <a:t>used</a:t>
            </a:r>
            <a:r>
              <a:rPr lang="en-GB" dirty="0"/>
              <a:t> </a:t>
            </a:r>
            <a:r>
              <a:rPr lang="en-GB" b="1" dirty="0" err="1"/>
              <a:t>to</a:t>
            </a:r>
            <a:r>
              <a:rPr lang="en-GB" dirty="0" err="1"/>
              <a:t>.However</a:t>
            </a:r>
            <a:r>
              <a:rPr lang="en-GB" dirty="0"/>
              <a:t>, in negatives and questions using the auxiliary verb do, the correct form is </a:t>
            </a:r>
            <a:r>
              <a:rPr lang="en-GB" b="1" dirty="0"/>
              <a:t>use</a:t>
            </a:r>
            <a:r>
              <a:rPr lang="en-GB" dirty="0"/>
              <a:t> </a:t>
            </a:r>
            <a:r>
              <a:rPr lang="en-GB" b="1" dirty="0"/>
              <a:t>to</a:t>
            </a:r>
            <a:r>
              <a:rPr lang="en-GB" dirty="0"/>
              <a:t>, because the form of the verb required is the infinitive. </a:t>
            </a:r>
          </a:p>
        </p:txBody>
      </p:sp>
      <p:sp>
        <p:nvSpPr>
          <p:cNvPr id="5" name="Rectangle 4">
            <a:extLst>
              <a:ext uri="{FF2B5EF4-FFF2-40B4-BE49-F238E27FC236}">
                <a16:creationId xmlns:a16="http://schemas.microsoft.com/office/drawing/2014/main" id="{0E0715BD-A89D-4240-8837-F7FC2620EB0E}"/>
              </a:ext>
            </a:extLst>
          </p:cNvPr>
          <p:cNvSpPr/>
          <p:nvPr/>
        </p:nvSpPr>
        <p:spPr>
          <a:xfrm>
            <a:off x="808653" y="1987421"/>
            <a:ext cx="4117910" cy="5078313"/>
          </a:xfrm>
          <a:prstGeom prst="rect">
            <a:avLst/>
          </a:prstGeom>
        </p:spPr>
        <p:txBody>
          <a:bodyPr wrap="square">
            <a:spAutoFit/>
          </a:bodyPr>
          <a:lstStyle/>
          <a:p>
            <a:r>
              <a:rPr lang="en-GB" dirty="0"/>
              <a:t>Oxford American Dictionary</a:t>
            </a:r>
          </a:p>
          <a:p>
            <a:r>
              <a:rPr lang="en-GB" dirty="0"/>
              <a:t>    1 The construction used to is standard, but difficulties arise with the formation of negatives and questions. Traditionally, used to behaves as a modal verb, so that questions and negatives are formed without the auxiliary verb do, as in it used not to be like that and used she to come here? In modern English, this question form is now regarded as very formal or awkwardly old-fashioned, and the use with do is broadly accepted as standard, as in did she use to come here? Negative constructions with do, on the other hand (as in it didn’t use to be like that), although common, are informal and are not generally accepted. </a:t>
            </a:r>
          </a:p>
          <a:p>
            <a:endParaRPr lang="en-GB" dirty="0"/>
          </a:p>
        </p:txBody>
      </p:sp>
      <p:sp>
        <p:nvSpPr>
          <p:cNvPr id="6" name="Rectangle 5">
            <a:extLst>
              <a:ext uri="{FF2B5EF4-FFF2-40B4-BE49-F238E27FC236}">
                <a16:creationId xmlns:a16="http://schemas.microsoft.com/office/drawing/2014/main" id="{E7B75515-4E9D-4E1D-8596-0A9CE219B8B6}"/>
              </a:ext>
            </a:extLst>
          </p:cNvPr>
          <p:cNvSpPr/>
          <p:nvPr/>
        </p:nvSpPr>
        <p:spPr>
          <a:xfrm>
            <a:off x="6624735" y="1987421"/>
            <a:ext cx="4842588" cy="3139321"/>
          </a:xfrm>
          <a:prstGeom prst="rect">
            <a:avLst/>
          </a:prstGeom>
        </p:spPr>
        <p:txBody>
          <a:bodyPr wrap="square">
            <a:spAutoFit/>
          </a:bodyPr>
          <a:lstStyle/>
          <a:p>
            <a:r>
              <a:rPr lang="en-GB" dirty="0"/>
              <a:t> 2 There is sometimes confusion over whether to use the form used to or use to, which has arisen largely because the pronunciation is the same in both cases. Except in negatives and questions, the correct form is used to: we used to go to the movies all the time (not we use to go to the movies). However, in negatives and questions using the auxiliary verb do, the correct form is use to, because the form of the verb required is the infinitive: I didn’t use to like mushrooms (not I didn’t used to like mushrooms)</a:t>
            </a:r>
          </a:p>
        </p:txBody>
      </p:sp>
    </p:spTree>
    <p:extLst>
      <p:ext uri="{BB962C8B-B14F-4D97-AF65-F5344CB8AC3E}">
        <p14:creationId xmlns:p14="http://schemas.microsoft.com/office/powerpoint/2010/main" val="3364846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HABIT">
            <a:hlinkClick r:id="" action="ppaction://media"/>
            <a:extLst>
              <a:ext uri="{FF2B5EF4-FFF2-40B4-BE49-F238E27FC236}">
                <a16:creationId xmlns:a16="http://schemas.microsoft.com/office/drawing/2014/main" id="{AAF168AC-4FC3-4164-9DE2-4D96E6F6FBF9}"/>
              </a:ext>
            </a:extLst>
          </p:cNvPr>
          <p:cNvPicPr>
            <a:picLocks noChangeAspect="1"/>
          </p:cNvPicPr>
          <p:nvPr>
            <a:videoFile r:link="rId1"/>
            <p:extLst>
              <p:ext uri="{DAA4B4D4-6D71-4841-9C94-3DE7FCFB9230}">
                <p14:media xmlns:p14="http://schemas.microsoft.com/office/powerpoint/2010/main" r:embed="rId2">
                  <p14:trim st="2400" end="4078"/>
                </p14:media>
              </p:ext>
            </p:extLst>
          </p:nvPr>
        </p:nvPicPr>
        <p:blipFill rotWithShape="1">
          <a:blip r:embed="rId4">
            <a:lum bright="38000" contrast="26000"/>
          </a:blip>
          <a:srcRect l="36521" t="33625" r="26255" b="9435"/>
          <a:stretch>
            <a:fillRect/>
          </a:stretch>
        </p:blipFill>
        <p:spPr>
          <a:xfrm rot="21263483">
            <a:off x="997560" y="484789"/>
            <a:ext cx="3671612" cy="3158975"/>
          </a:xfrm>
          <a:prstGeom prst="ellipse">
            <a:avLst/>
          </a:prstGeom>
          <a:ln>
            <a:noFill/>
          </a:ln>
          <a:effectLst>
            <a:softEdge rad="112500"/>
          </a:effectLst>
        </p:spPr>
      </p:pic>
      <p:sp>
        <p:nvSpPr>
          <p:cNvPr id="3" name="Circle: Hollow 2">
            <a:extLst>
              <a:ext uri="{FF2B5EF4-FFF2-40B4-BE49-F238E27FC236}">
                <a16:creationId xmlns:a16="http://schemas.microsoft.com/office/drawing/2014/main" id="{79298E5A-21BB-4C01-BC5B-24C2D47334F4}"/>
              </a:ext>
            </a:extLst>
          </p:cNvPr>
          <p:cNvSpPr/>
          <p:nvPr/>
        </p:nvSpPr>
        <p:spPr>
          <a:xfrm>
            <a:off x="953730" y="189324"/>
            <a:ext cx="4090219" cy="3903407"/>
          </a:xfrm>
          <a:prstGeom prst="donut">
            <a:avLst>
              <a:gd name="adj" fmla="val 175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57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2"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HABIT">
            <a:hlinkClick r:id="" action="ppaction://media"/>
            <a:extLst>
              <a:ext uri="{FF2B5EF4-FFF2-40B4-BE49-F238E27FC236}">
                <a16:creationId xmlns:a16="http://schemas.microsoft.com/office/drawing/2014/main" id="{AAF168AC-4FC3-4164-9DE2-4D96E6F6FBF9}"/>
              </a:ext>
            </a:extLst>
          </p:cNvPr>
          <p:cNvPicPr>
            <a:picLocks noChangeAspect="1"/>
          </p:cNvPicPr>
          <p:nvPr>
            <a:videoFile r:link="rId1"/>
            <p:extLst>
              <p:ext uri="{DAA4B4D4-6D71-4841-9C94-3DE7FCFB9230}">
                <p14:media xmlns:p14="http://schemas.microsoft.com/office/powerpoint/2010/main" r:embed="rId2">
                  <p14:trim st="2400" end="4078"/>
                </p14:media>
              </p:ext>
            </p:extLst>
          </p:nvPr>
        </p:nvPicPr>
        <p:blipFill rotWithShape="1">
          <a:blip r:embed="rId4">
            <a:lum bright="38000" contrast="26000"/>
          </a:blip>
          <a:srcRect l="36521" t="33625" r="26255" b="9435"/>
          <a:stretch>
            <a:fillRect/>
          </a:stretch>
        </p:blipFill>
        <p:spPr>
          <a:xfrm rot="20842940">
            <a:off x="1711408" y="599231"/>
            <a:ext cx="8085509" cy="6039540"/>
          </a:xfrm>
          <a:prstGeom prst="ellipse">
            <a:avLst/>
          </a:prstGeom>
          <a:ln>
            <a:noFill/>
          </a:ln>
          <a:effectLst>
            <a:softEdge rad="112500"/>
          </a:effectLst>
          <a:scene3d>
            <a:camera prst="perspectiveHeroicExtremeLeftFacing"/>
            <a:lightRig rig="threePt" dir="t"/>
          </a:scene3d>
        </p:spPr>
      </p:pic>
      <p:sp>
        <p:nvSpPr>
          <p:cNvPr id="3" name="Circle: Hollow 2">
            <a:extLst>
              <a:ext uri="{FF2B5EF4-FFF2-40B4-BE49-F238E27FC236}">
                <a16:creationId xmlns:a16="http://schemas.microsoft.com/office/drawing/2014/main" id="{79298E5A-21BB-4C01-BC5B-24C2D47334F4}"/>
              </a:ext>
            </a:extLst>
          </p:cNvPr>
          <p:cNvSpPr/>
          <p:nvPr/>
        </p:nvSpPr>
        <p:spPr>
          <a:xfrm>
            <a:off x="2664543" y="81169"/>
            <a:ext cx="6666270" cy="7037386"/>
          </a:xfrm>
          <a:prstGeom prst="donut">
            <a:avLst>
              <a:gd name="adj" fmla="val 77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4BE94FA9-3668-475A-9D53-036A39F744CA}"/>
              </a:ext>
            </a:extLst>
          </p:cNvPr>
          <p:cNvSpPr/>
          <p:nvPr/>
        </p:nvSpPr>
        <p:spPr>
          <a:xfrm rot="14290960">
            <a:off x="8131420" y="4729317"/>
            <a:ext cx="1023309" cy="16518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12307049-A002-42A5-AD78-DFD6D65510AD}"/>
              </a:ext>
            </a:extLst>
          </p:cNvPr>
          <p:cNvSpPr/>
          <p:nvPr/>
        </p:nvSpPr>
        <p:spPr>
          <a:xfrm>
            <a:off x="8586354" y="4231697"/>
            <a:ext cx="1116611" cy="1445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Moon 5">
            <a:extLst>
              <a:ext uri="{FF2B5EF4-FFF2-40B4-BE49-F238E27FC236}">
                <a16:creationId xmlns:a16="http://schemas.microsoft.com/office/drawing/2014/main" id="{B1A8FD71-A9D8-4C4D-87F3-7BEAB6E956E2}"/>
              </a:ext>
            </a:extLst>
          </p:cNvPr>
          <p:cNvSpPr/>
          <p:nvPr/>
        </p:nvSpPr>
        <p:spPr>
          <a:xfrm rot="15521908">
            <a:off x="6203113" y="4367660"/>
            <a:ext cx="1179871" cy="3563161"/>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4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388"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17000"/>
                                  </p:stCondLst>
                                  <p:childTnLst>
                                    <p:animEffect transition="out" filter="fade">
                                      <p:cBhvr>
                                        <p:cTn id="15" dur="10"/>
                                        <p:tgtEl>
                                          <p:spTgt spid="2"/>
                                        </p:tgtEl>
                                      </p:cBhvr>
                                    </p:animEffect>
                                    <p:set>
                                      <p:cBhvr>
                                        <p:cTn id="16" dur="1" fill="hold">
                                          <p:stCondLst>
                                            <p:cond delay="9"/>
                                          </p:stCondLst>
                                        </p:cTn>
                                        <p:tgtEl>
                                          <p:spTgt spid="2"/>
                                        </p:tgtEl>
                                        <p:attrNameLst>
                                          <p:attrName>style.visibility</p:attrName>
                                        </p:attrNameLst>
                                      </p:cBhvr>
                                      <p:to>
                                        <p:strVal val="hidden"/>
                                      </p:to>
                                    </p:set>
                                    <p:cmd type="call" cmd="stop">
                                      <p:cBhvr>
                                        <p:cTn id="17" dur="1">
                                          <p:stCondLst>
                                            <p:cond delay="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8"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4033F6-073B-47C1-8AD0-95883BDD919E}"/>
              </a:ext>
            </a:extLst>
          </p:cNvPr>
          <p:cNvSpPr/>
          <p:nvPr/>
        </p:nvSpPr>
        <p:spPr>
          <a:xfrm>
            <a:off x="1632857" y="2172774"/>
            <a:ext cx="986245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https://www.differencebetween.com/difference-between-habit-and-vs-routine/</a:t>
            </a:r>
          </a:p>
        </p:txBody>
      </p:sp>
    </p:spTree>
    <p:extLst>
      <p:ext uri="{BB962C8B-B14F-4D97-AF65-F5344CB8AC3E}">
        <p14:creationId xmlns:p14="http://schemas.microsoft.com/office/powerpoint/2010/main" val="817746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1B937A-6AA8-4F1D-91B1-17F6F6C1529F}"/>
              </a:ext>
            </a:extLst>
          </p:cNvPr>
          <p:cNvSpPr/>
          <p:nvPr/>
        </p:nvSpPr>
        <p:spPr>
          <a:xfrm>
            <a:off x="2474514" y="1908730"/>
            <a:ext cx="7106433" cy="707886"/>
          </a:xfrm>
          <a:prstGeom prst="rect">
            <a:avLst/>
          </a:prstGeom>
        </p:spPr>
        <p:txBody>
          <a:bodyPr wrap="none">
            <a:spAutoFit/>
          </a:bodyPr>
          <a:lstStyle/>
          <a:p>
            <a:r>
              <a:rPr lang="en-GB" sz="4000" dirty="0">
                <a:ln>
                  <a:solidFill>
                    <a:sysClr val="windowText" lastClr="000000"/>
                  </a:solidFill>
                </a:ln>
                <a:solidFill>
                  <a:srgbClr val="4472C4"/>
                </a:solidFill>
                <a:latin typeface="Arial Rounded MT Bold" panose="020F0704030504030204" pitchFamily="34" charset="0"/>
              </a:rPr>
              <a:t>MAKING TEA IS A </a:t>
            </a:r>
            <a:r>
              <a:rPr lang="en-GB" sz="4000" dirty="0">
                <a:ln>
                  <a:solidFill>
                    <a:sysClr val="windowText" lastClr="000000"/>
                  </a:solidFill>
                </a:ln>
                <a:solidFill>
                  <a:schemeClr val="accent6"/>
                </a:solidFill>
                <a:latin typeface="Arial Rounded MT Bold" panose="020F0704030504030204" pitchFamily="34" charset="0"/>
              </a:rPr>
              <a:t>ROUTINE</a:t>
            </a:r>
            <a:endParaRPr lang="en-GB" dirty="0">
              <a:solidFill>
                <a:schemeClr val="accent6"/>
              </a:solidFill>
            </a:endParaRPr>
          </a:p>
        </p:txBody>
      </p:sp>
      <p:sp>
        <p:nvSpPr>
          <p:cNvPr id="3" name="Rectangle 2">
            <a:extLst>
              <a:ext uri="{FF2B5EF4-FFF2-40B4-BE49-F238E27FC236}">
                <a16:creationId xmlns:a16="http://schemas.microsoft.com/office/drawing/2014/main" id="{DD7ADA5E-1F62-4BDA-A1F9-88E132CC2C91}"/>
              </a:ext>
            </a:extLst>
          </p:cNvPr>
          <p:cNvSpPr/>
          <p:nvPr/>
        </p:nvSpPr>
        <p:spPr>
          <a:xfrm>
            <a:off x="2931715" y="3887442"/>
            <a:ext cx="6401176" cy="707886"/>
          </a:xfrm>
          <a:prstGeom prst="rect">
            <a:avLst/>
          </a:prstGeom>
        </p:spPr>
        <p:txBody>
          <a:bodyPr wrap="none">
            <a:spAutoFit/>
          </a:bodyPr>
          <a:lstStyle/>
          <a:p>
            <a:r>
              <a:rPr lang="en-GB" sz="4000" dirty="0">
                <a:ln>
                  <a:solidFill>
                    <a:sysClr val="windowText" lastClr="000000"/>
                  </a:solidFill>
                </a:ln>
                <a:solidFill>
                  <a:srgbClr val="4472C4"/>
                </a:solidFill>
                <a:latin typeface="Arial Rounded MT Bold" panose="020F0704030504030204" pitchFamily="34" charset="0"/>
              </a:rPr>
              <a:t>THE SIX </a:t>
            </a:r>
            <a:r>
              <a:rPr lang="en-GB" sz="4000" dirty="0">
                <a:ln>
                  <a:solidFill>
                    <a:sysClr val="windowText" lastClr="000000"/>
                  </a:solidFill>
                </a:ln>
                <a:solidFill>
                  <a:srgbClr val="FFC000"/>
                </a:solidFill>
                <a:latin typeface="Arial Rounded MT Bold" panose="020F0704030504030204" pitchFamily="34" charset="0"/>
              </a:rPr>
              <a:t>GOLDEN</a:t>
            </a:r>
            <a:r>
              <a:rPr lang="en-GB" sz="4000" dirty="0">
                <a:ln>
                  <a:solidFill>
                    <a:sysClr val="windowText" lastClr="000000"/>
                  </a:solidFill>
                </a:ln>
                <a:solidFill>
                  <a:srgbClr val="4472C4"/>
                </a:solidFill>
                <a:latin typeface="Arial Rounded MT Bold" panose="020F0704030504030204" pitchFamily="34" charset="0"/>
              </a:rPr>
              <a:t> RULES</a:t>
            </a:r>
            <a:endParaRPr lang="en-GB" dirty="0">
              <a:solidFill>
                <a:schemeClr val="accent6"/>
              </a:solidFill>
            </a:endParaRPr>
          </a:p>
        </p:txBody>
      </p:sp>
    </p:spTree>
    <p:extLst>
      <p:ext uri="{BB962C8B-B14F-4D97-AF65-F5344CB8AC3E}">
        <p14:creationId xmlns:p14="http://schemas.microsoft.com/office/powerpoint/2010/main" val="3553138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8E3047-DE79-431A-BCD4-347D0747B0AB}"/>
              </a:ext>
            </a:extLst>
          </p:cNvPr>
          <p:cNvSpPr txBox="1"/>
          <p:nvPr/>
        </p:nvSpPr>
        <p:spPr>
          <a:xfrm>
            <a:off x="1278294" y="709127"/>
            <a:ext cx="5001208" cy="4401205"/>
          </a:xfrm>
          <a:prstGeom prst="rect">
            <a:avLst/>
          </a:prstGeom>
          <a:noFill/>
        </p:spPr>
        <p:txBody>
          <a:bodyPr wrap="square" rtlCol="0">
            <a:spAutoFit/>
          </a:bodyPr>
          <a:lstStyle/>
          <a:p>
            <a:r>
              <a:rPr lang="en-GB" sz="4000" dirty="0">
                <a:ln>
                  <a:solidFill>
                    <a:sysClr val="windowText" lastClr="000000"/>
                  </a:solidFill>
                </a:ln>
                <a:solidFill>
                  <a:schemeClr val="accent1"/>
                </a:solidFill>
                <a:latin typeface="Arial Rounded MT Bold" panose="020F0704030504030204" pitchFamily="34" charset="0"/>
              </a:rPr>
              <a:t>TEA POT</a:t>
            </a:r>
          </a:p>
          <a:p>
            <a:r>
              <a:rPr lang="en-GB" sz="4000" dirty="0">
                <a:ln>
                  <a:solidFill>
                    <a:sysClr val="windowText" lastClr="000000"/>
                  </a:solidFill>
                </a:ln>
                <a:solidFill>
                  <a:schemeClr val="accent1"/>
                </a:solidFill>
                <a:latin typeface="Arial Rounded MT Bold" panose="020F0704030504030204" pitchFamily="34" charset="0"/>
              </a:rPr>
              <a:t>TEA CUP</a:t>
            </a:r>
          </a:p>
          <a:p>
            <a:r>
              <a:rPr lang="en-GB" sz="4000" dirty="0">
                <a:ln>
                  <a:solidFill>
                    <a:sysClr val="windowText" lastClr="000000"/>
                  </a:solidFill>
                </a:ln>
                <a:solidFill>
                  <a:schemeClr val="accent1"/>
                </a:solidFill>
                <a:latin typeface="Arial Rounded MT Bold" panose="020F0704030504030204" pitchFamily="34" charset="0"/>
              </a:rPr>
              <a:t>KETTLE</a:t>
            </a:r>
          </a:p>
          <a:p>
            <a:r>
              <a:rPr lang="en-GB" sz="4000" dirty="0">
                <a:ln>
                  <a:solidFill>
                    <a:sysClr val="windowText" lastClr="000000"/>
                  </a:solidFill>
                </a:ln>
                <a:solidFill>
                  <a:schemeClr val="accent1"/>
                </a:solidFill>
                <a:latin typeface="Arial Rounded MT Bold" panose="020F0704030504030204" pitchFamily="34" charset="0"/>
              </a:rPr>
              <a:t>MILK JUG </a:t>
            </a:r>
          </a:p>
          <a:p>
            <a:r>
              <a:rPr lang="en-GB" sz="4000" dirty="0">
                <a:ln>
                  <a:solidFill>
                    <a:sysClr val="windowText" lastClr="000000"/>
                  </a:solidFill>
                </a:ln>
                <a:solidFill>
                  <a:schemeClr val="accent1"/>
                </a:solidFill>
                <a:latin typeface="Arial Rounded MT Bold" panose="020F0704030504030204" pitchFamily="34" charset="0"/>
              </a:rPr>
              <a:t>TEASPOON</a:t>
            </a:r>
          </a:p>
          <a:p>
            <a:r>
              <a:rPr lang="en-GB" sz="4000" dirty="0">
                <a:ln>
                  <a:solidFill>
                    <a:sysClr val="windowText" lastClr="000000"/>
                  </a:solidFill>
                </a:ln>
                <a:solidFill>
                  <a:schemeClr val="accent1"/>
                </a:solidFill>
                <a:latin typeface="Arial Rounded MT Bold" panose="020F0704030504030204" pitchFamily="34" charset="0"/>
              </a:rPr>
              <a:t>SUGAR BOWL</a:t>
            </a:r>
          </a:p>
          <a:p>
            <a:r>
              <a:rPr lang="en-GB" sz="4000" dirty="0">
                <a:ln>
                  <a:solidFill>
                    <a:sysClr val="windowText" lastClr="000000"/>
                  </a:solidFill>
                </a:ln>
                <a:solidFill>
                  <a:schemeClr val="accent1"/>
                </a:solidFill>
                <a:latin typeface="Arial Rounded MT Bold" panose="020F0704030504030204" pitchFamily="34" charset="0"/>
              </a:rPr>
              <a:t>TEA COSY</a:t>
            </a:r>
          </a:p>
        </p:txBody>
      </p:sp>
    </p:spTree>
    <p:extLst>
      <p:ext uri="{BB962C8B-B14F-4D97-AF65-F5344CB8AC3E}">
        <p14:creationId xmlns:p14="http://schemas.microsoft.com/office/powerpoint/2010/main" val="2488623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FE0C00-80D4-4511-BF36-C10571617AF8}"/>
              </a:ext>
            </a:extLst>
          </p:cNvPr>
          <p:cNvSpPr txBox="1"/>
          <p:nvPr/>
        </p:nvSpPr>
        <p:spPr>
          <a:xfrm>
            <a:off x="5918522" y="1813173"/>
            <a:ext cx="6184490" cy="3231654"/>
          </a:xfrm>
          <a:prstGeom prst="rect">
            <a:avLst/>
          </a:prstGeom>
          <a:noFill/>
        </p:spPr>
        <p:txBody>
          <a:bodyPr wrap="square" rtlCol="0">
            <a:spAutoFit/>
          </a:bodyPr>
          <a:lstStyle/>
          <a:p>
            <a:r>
              <a:rPr lang="en-GB" sz="7200" dirty="0">
                <a:ln>
                  <a:solidFill>
                    <a:sysClr val="windowText" lastClr="000000"/>
                  </a:solidFill>
                </a:ln>
                <a:solidFill>
                  <a:schemeClr val="accent1">
                    <a:lumMod val="75000"/>
                  </a:schemeClr>
                </a:solidFill>
                <a:latin typeface="Arial Rounded MT Bold" panose="020F0704030504030204" pitchFamily="34" charset="0"/>
              </a:rPr>
              <a:t>HABITS</a:t>
            </a:r>
          </a:p>
          <a:p>
            <a:r>
              <a:rPr lang="en-GB" sz="6000" dirty="0">
                <a:ln>
                  <a:solidFill>
                    <a:sysClr val="windowText" lastClr="000000"/>
                  </a:solidFill>
                </a:ln>
                <a:solidFill>
                  <a:schemeClr val="accent1">
                    <a:lumMod val="75000"/>
                  </a:schemeClr>
                </a:solidFill>
                <a:latin typeface="Arial Rounded MT Bold" panose="020F0704030504030204" pitchFamily="34" charset="0"/>
              </a:rPr>
              <a:t>AND</a:t>
            </a:r>
          </a:p>
          <a:p>
            <a:r>
              <a:rPr lang="en-GB" sz="7200" dirty="0">
                <a:ln>
                  <a:solidFill>
                    <a:sysClr val="windowText" lastClr="000000"/>
                  </a:solidFill>
                </a:ln>
                <a:solidFill>
                  <a:schemeClr val="accent1">
                    <a:lumMod val="75000"/>
                  </a:schemeClr>
                </a:solidFill>
                <a:latin typeface="Arial Rounded MT Bold" panose="020F0704030504030204" pitchFamily="34" charset="0"/>
              </a:rPr>
              <a:t>ROUTINES</a:t>
            </a:r>
          </a:p>
        </p:txBody>
      </p:sp>
    </p:spTree>
    <p:extLst>
      <p:ext uri="{BB962C8B-B14F-4D97-AF65-F5344CB8AC3E}">
        <p14:creationId xmlns:p14="http://schemas.microsoft.com/office/powerpoint/2010/main" val="410425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understand">
            <a:hlinkClick r:id="" action="ppaction://media"/>
            <a:extLst>
              <a:ext uri="{FF2B5EF4-FFF2-40B4-BE49-F238E27FC236}">
                <a16:creationId xmlns:a16="http://schemas.microsoft.com/office/drawing/2014/main" id="{DCA1A43C-EC7F-4864-8250-E5DA5F0AB7C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191" t="1899" r="6137" b="2780"/>
          <a:stretch/>
        </p:blipFill>
        <p:spPr>
          <a:xfrm>
            <a:off x="3386872" y="1828798"/>
            <a:ext cx="5418254" cy="4418275"/>
          </a:xfrm>
          <a:prstGeom prst="ellipse">
            <a:avLst/>
          </a:prstGeom>
          <a:ln>
            <a:noFill/>
          </a:ln>
          <a:effectLst>
            <a:softEdge rad="112500"/>
          </a:effectLst>
        </p:spPr>
      </p:pic>
      <p:sp>
        <p:nvSpPr>
          <p:cNvPr id="3" name="TextBox 2">
            <a:extLst>
              <a:ext uri="{FF2B5EF4-FFF2-40B4-BE49-F238E27FC236}">
                <a16:creationId xmlns:a16="http://schemas.microsoft.com/office/drawing/2014/main" id="{37E5BD02-3971-40A6-89C5-8EDCF9E833D9}"/>
              </a:ext>
            </a:extLst>
          </p:cNvPr>
          <p:cNvSpPr txBox="1"/>
          <p:nvPr/>
        </p:nvSpPr>
        <p:spPr>
          <a:xfrm>
            <a:off x="3964172" y="521332"/>
            <a:ext cx="4263655" cy="769441"/>
          </a:xfrm>
          <a:prstGeom prst="rect">
            <a:avLst/>
          </a:prstGeom>
          <a:noFill/>
        </p:spPr>
        <p:txBody>
          <a:bodyPr wrap="square" rtlCol="0">
            <a:spAutoFit/>
          </a:bodyPr>
          <a:lstStyle/>
          <a:p>
            <a:r>
              <a:rPr lang="en-GB" sz="4400" dirty="0">
                <a:ln>
                  <a:solidFill>
                    <a:sysClr val="windowText" lastClr="000000"/>
                  </a:solidFill>
                </a:ln>
                <a:solidFill>
                  <a:srgbClr val="3333FF"/>
                </a:solidFill>
              </a:rPr>
              <a:t>A NORMAL HABIT</a:t>
            </a:r>
          </a:p>
        </p:txBody>
      </p:sp>
    </p:spTree>
    <p:extLst>
      <p:ext uri="{BB962C8B-B14F-4D97-AF65-F5344CB8AC3E}">
        <p14:creationId xmlns:p14="http://schemas.microsoft.com/office/powerpoint/2010/main" val="16522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3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300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md type="call" cmd="stop">
                                      <p:cBhvr>
                                        <p:cTn id="17"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8"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mokyjoe">
            <a:hlinkClick r:id="" action="ppaction://media"/>
            <a:extLst>
              <a:ext uri="{FF2B5EF4-FFF2-40B4-BE49-F238E27FC236}">
                <a16:creationId xmlns:a16="http://schemas.microsoft.com/office/drawing/2014/main" id="{E266C655-A246-45D9-AE50-89320D10041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194" t="4651" r="20504" b="3566"/>
          <a:stretch/>
        </p:blipFill>
        <p:spPr>
          <a:xfrm>
            <a:off x="3790506" y="1202610"/>
            <a:ext cx="4610987" cy="5352361"/>
          </a:xfrm>
          <a:prstGeom prst="ellipse">
            <a:avLst/>
          </a:prstGeom>
          <a:ln>
            <a:noFill/>
          </a:ln>
          <a:effectLst>
            <a:softEdge rad="112500"/>
          </a:effectLst>
        </p:spPr>
      </p:pic>
      <p:sp>
        <p:nvSpPr>
          <p:cNvPr id="3" name="TextBox 2">
            <a:extLst>
              <a:ext uri="{FF2B5EF4-FFF2-40B4-BE49-F238E27FC236}">
                <a16:creationId xmlns:a16="http://schemas.microsoft.com/office/drawing/2014/main" id="{9BE6CB50-7079-4A39-9C56-9CD757634AB8}"/>
              </a:ext>
            </a:extLst>
          </p:cNvPr>
          <p:cNvSpPr txBox="1"/>
          <p:nvPr/>
        </p:nvSpPr>
        <p:spPr>
          <a:xfrm>
            <a:off x="4478964" y="433169"/>
            <a:ext cx="3234070" cy="769441"/>
          </a:xfrm>
          <a:prstGeom prst="rect">
            <a:avLst/>
          </a:prstGeom>
          <a:noFill/>
        </p:spPr>
        <p:txBody>
          <a:bodyPr wrap="square" rtlCol="0">
            <a:spAutoFit/>
          </a:bodyPr>
          <a:lstStyle/>
          <a:p>
            <a:r>
              <a:rPr lang="en-GB" sz="4400" dirty="0">
                <a:ln>
                  <a:solidFill>
                    <a:sysClr val="windowText" lastClr="000000"/>
                  </a:solidFill>
                </a:ln>
                <a:solidFill>
                  <a:srgbClr val="3333FF"/>
                </a:solidFill>
              </a:rPr>
              <a:t>A BAD HABIT</a:t>
            </a:r>
          </a:p>
        </p:txBody>
      </p:sp>
      <p:sp>
        <p:nvSpPr>
          <p:cNvPr id="4" name="Rectangle 3">
            <a:extLst>
              <a:ext uri="{FF2B5EF4-FFF2-40B4-BE49-F238E27FC236}">
                <a16:creationId xmlns:a16="http://schemas.microsoft.com/office/drawing/2014/main" id="{C88AECF6-E82A-4368-9AC8-E3F8DD010A0A}"/>
              </a:ext>
            </a:extLst>
          </p:cNvPr>
          <p:cNvSpPr/>
          <p:nvPr/>
        </p:nvSpPr>
        <p:spPr>
          <a:xfrm>
            <a:off x="203788" y="5819675"/>
            <a:ext cx="4424919" cy="523220"/>
          </a:xfrm>
          <a:prstGeom prst="rect">
            <a:avLst/>
          </a:prstGeom>
        </p:spPr>
        <p:txBody>
          <a:bodyPr wrap="square">
            <a:spAutoFit/>
          </a:bodyPr>
          <a:lstStyle/>
          <a:p>
            <a:pPr algn="ctr"/>
            <a:r>
              <a:rPr lang="en-GB" sz="2800" dirty="0">
                <a:ln>
                  <a:solidFill>
                    <a:sysClr val="windowText" lastClr="000000"/>
                  </a:solidFill>
                </a:ln>
                <a:solidFill>
                  <a:srgbClr val="FF0000"/>
                </a:solidFill>
                <a:latin typeface="Arial Rounded MT Bold" panose="020F0704030504030204" pitchFamily="34" charset="0"/>
              </a:rPr>
              <a:t>Smoking</a:t>
            </a:r>
            <a:r>
              <a:rPr lang="en-GB" sz="2800" dirty="0">
                <a:latin typeface="Arial Rounded MT Bold" panose="020F0704030504030204" pitchFamily="34" charset="0"/>
              </a:rPr>
              <a:t> is bad for you!. </a:t>
            </a:r>
          </a:p>
        </p:txBody>
      </p:sp>
    </p:spTree>
    <p:extLst>
      <p:ext uri="{BB962C8B-B14F-4D97-AF65-F5344CB8AC3E}">
        <p14:creationId xmlns:p14="http://schemas.microsoft.com/office/powerpoint/2010/main" val="352499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429"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2"/>
                                        </p:tgtEl>
                                      </p:cBhvr>
                                    </p:animEffect>
                                    <p:set>
                                      <p:cBhvr>
                                        <p:cTn id="18" dur="1" fill="hold">
                                          <p:stCondLst>
                                            <p:cond delay="499"/>
                                          </p:stCondLst>
                                        </p:cTn>
                                        <p:tgtEl>
                                          <p:spTgt spid="2"/>
                                        </p:tgtEl>
                                        <p:attrNameLst>
                                          <p:attrName>style.visibility</p:attrName>
                                        </p:attrNameLst>
                                      </p:cBhvr>
                                      <p:to>
                                        <p:strVal val="hidden"/>
                                      </p:to>
                                    </p:set>
                                    <p:cmd type="call" cmd="stop">
                                      <p:cBhvr>
                                        <p:cTn id="19" dur="1">
                                          <p:stCondLst>
                                            <p:cond delay="499"/>
                                          </p:stCondLst>
                                        </p:cTn>
                                        <p:tgtEl>
                                          <p:spTgt spid="2"/>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1700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md type="call" cmd="stop">
                                      <p:cBhvr>
                                        <p:cTn id="25"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6"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2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003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49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AF3E9C-42F2-415C-BB5E-4538F096C688}"/>
              </a:ext>
            </a:extLst>
          </p:cNvPr>
          <p:cNvSpPr txBox="1"/>
          <p:nvPr/>
        </p:nvSpPr>
        <p:spPr>
          <a:xfrm>
            <a:off x="5918522" y="1813173"/>
            <a:ext cx="6184490" cy="3231654"/>
          </a:xfrm>
          <a:prstGeom prst="rect">
            <a:avLst/>
          </a:prstGeom>
          <a:noFill/>
        </p:spPr>
        <p:txBody>
          <a:bodyPr wrap="square" rtlCol="0">
            <a:spAutoFit/>
          </a:bodyPr>
          <a:lstStyle/>
          <a:p>
            <a:r>
              <a:rPr lang="en-GB" sz="7200" dirty="0">
                <a:ln>
                  <a:solidFill>
                    <a:sysClr val="windowText" lastClr="000000"/>
                  </a:solidFill>
                </a:ln>
                <a:solidFill>
                  <a:schemeClr val="accent1">
                    <a:lumMod val="75000"/>
                  </a:schemeClr>
                </a:solidFill>
                <a:latin typeface="Arial Rounded MT Bold" panose="020F0704030504030204" pitchFamily="34" charset="0"/>
              </a:rPr>
              <a:t>HABITS</a:t>
            </a:r>
          </a:p>
          <a:p>
            <a:r>
              <a:rPr lang="en-GB" sz="6000" dirty="0">
                <a:ln>
                  <a:solidFill>
                    <a:sysClr val="windowText" lastClr="000000"/>
                  </a:solidFill>
                </a:ln>
                <a:solidFill>
                  <a:schemeClr val="accent1">
                    <a:lumMod val="75000"/>
                  </a:schemeClr>
                </a:solidFill>
                <a:latin typeface="Arial Rounded MT Bold" panose="020F0704030504030204" pitchFamily="34" charset="0"/>
              </a:rPr>
              <a:t>AND</a:t>
            </a:r>
          </a:p>
          <a:p>
            <a:r>
              <a:rPr lang="en-GB" sz="7200" dirty="0">
                <a:ln>
                  <a:solidFill>
                    <a:sysClr val="windowText" lastClr="000000"/>
                  </a:solidFill>
                </a:ln>
                <a:solidFill>
                  <a:schemeClr val="accent1">
                    <a:lumMod val="75000"/>
                  </a:schemeClr>
                </a:solidFill>
                <a:latin typeface="Arial Rounded MT Bold" panose="020F0704030504030204" pitchFamily="34" charset="0"/>
              </a:rPr>
              <a:t>ROUTINES</a:t>
            </a:r>
          </a:p>
        </p:txBody>
      </p:sp>
    </p:spTree>
    <p:extLst>
      <p:ext uri="{BB962C8B-B14F-4D97-AF65-F5344CB8AC3E}">
        <p14:creationId xmlns:p14="http://schemas.microsoft.com/office/powerpoint/2010/main" val="2995038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635</Words>
  <Application>Microsoft Office PowerPoint</Application>
  <PresentationFormat>Widescreen</PresentationFormat>
  <Paragraphs>75</Paragraphs>
  <Slides>37</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de Marvell</dc:creator>
  <cp:lastModifiedBy>Will de Marvell</cp:lastModifiedBy>
  <cp:revision>33</cp:revision>
  <dcterms:created xsi:type="dcterms:W3CDTF">2019-07-23T09:42:18Z</dcterms:created>
  <dcterms:modified xsi:type="dcterms:W3CDTF">2019-09-14T21:30:37Z</dcterms:modified>
</cp:coreProperties>
</file>