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71" r:id="rId3"/>
    <p:sldId id="258" r:id="rId4"/>
    <p:sldId id="260" r:id="rId5"/>
    <p:sldId id="273" r:id="rId6"/>
    <p:sldId id="262" r:id="rId7"/>
    <p:sldId id="263" r:id="rId8"/>
    <p:sldId id="275" r:id="rId9"/>
    <p:sldId id="265" r:id="rId10"/>
    <p:sldId id="266" r:id="rId11"/>
    <p:sldId id="269" r:id="rId12"/>
    <p:sldId id="274" r:id="rId13"/>
    <p:sldId id="268" r:id="rId14"/>
    <p:sldId id="270" r:id="rId15"/>
    <p:sldId id="276" r:id="rId16"/>
    <p:sldId id="278" r:id="rId17"/>
    <p:sldId id="279" r:id="rId18"/>
    <p:sldId id="282" r:id="rId19"/>
    <p:sldId id="284" r:id="rId20"/>
    <p:sldId id="285" r:id="rId21"/>
  </p:sldIdLst>
  <p:sldSz cx="9144000" cy="6858000" type="screen4x3"/>
  <p:notesSz cx="6858000" cy="9144000"/>
  <p:defaultTextStyle>
    <a:defPPr>
      <a:defRPr lang="en-I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127" autoAdjust="0"/>
    <p:restoredTop sz="90929"/>
  </p:normalViewPr>
  <p:slideViewPr>
    <p:cSldViewPr>
      <p:cViewPr varScale="1">
        <p:scale>
          <a:sx n="59" d="100"/>
          <a:sy n="59" d="100"/>
        </p:scale>
        <p:origin x="12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8B124E-3752-41AF-B57C-AC02011E608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45695F63-68D3-4090-8D91-7CD37E29B568}">
      <dgm:prSet phldrT="[Text]" custT="1"/>
      <dgm:spPr/>
      <dgm:t>
        <a:bodyPr/>
        <a:lstStyle/>
        <a:p>
          <a:r>
            <a:rPr lang="en-IE" sz="2400" dirty="0"/>
            <a:t>Biosphere</a:t>
          </a:r>
        </a:p>
      </dgm:t>
    </dgm:pt>
    <dgm:pt modelId="{A95E7637-A631-4B98-95D4-A96EA2D132F3}" type="parTrans" cxnId="{EA606000-391A-4D1A-BC5D-A01343BA4726}">
      <dgm:prSet/>
      <dgm:spPr/>
      <dgm:t>
        <a:bodyPr/>
        <a:lstStyle/>
        <a:p>
          <a:endParaRPr lang="en-IE"/>
        </a:p>
      </dgm:t>
    </dgm:pt>
    <dgm:pt modelId="{D31B6365-59FC-4850-B74C-EE22A36CBE2D}" type="sibTrans" cxnId="{EA606000-391A-4D1A-BC5D-A01343BA4726}">
      <dgm:prSet/>
      <dgm:spPr/>
      <dgm:t>
        <a:bodyPr/>
        <a:lstStyle/>
        <a:p>
          <a:endParaRPr lang="en-IE"/>
        </a:p>
      </dgm:t>
    </dgm:pt>
    <dgm:pt modelId="{8BCF9519-7280-4DC2-AC0B-754F4ABDDBBC}">
      <dgm:prSet phldrT="[Text]"/>
      <dgm:spPr/>
      <dgm:t>
        <a:bodyPr/>
        <a:lstStyle/>
        <a:p>
          <a:r>
            <a:rPr lang="en-IE" dirty="0"/>
            <a:t>The Biosphere is made up of ecosystems</a:t>
          </a:r>
        </a:p>
      </dgm:t>
    </dgm:pt>
    <dgm:pt modelId="{D30C9FE4-02F9-4CC5-A63D-B19C9E3D371C}" type="parTrans" cxnId="{A43A949C-1D56-40F9-B6A2-2F79A15C12E2}">
      <dgm:prSet/>
      <dgm:spPr/>
      <dgm:t>
        <a:bodyPr/>
        <a:lstStyle/>
        <a:p>
          <a:endParaRPr lang="en-IE"/>
        </a:p>
      </dgm:t>
    </dgm:pt>
    <dgm:pt modelId="{CFC6F92E-5C9D-40BD-8EC8-49E4B46CC7AC}" type="sibTrans" cxnId="{A43A949C-1D56-40F9-B6A2-2F79A15C12E2}">
      <dgm:prSet/>
      <dgm:spPr/>
      <dgm:t>
        <a:bodyPr/>
        <a:lstStyle/>
        <a:p>
          <a:endParaRPr lang="en-IE"/>
        </a:p>
      </dgm:t>
    </dgm:pt>
    <dgm:pt modelId="{26BDEAD6-728F-49F6-A425-06D0F569ABC3}">
      <dgm:prSet phldrT="[Text]" custT="1"/>
      <dgm:spPr/>
      <dgm:t>
        <a:bodyPr/>
        <a:lstStyle/>
        <a:p>
          <a:r>
            <a:rPr lang="en-IE" sz="2400" dirty="0"/>
            <a:t>Ecosystems</a:t>
          </a:r>
        </a:p>
      </dgm:t>
    </dgm:pt>
    <dgm:pt modelId="{31504F75-4B29-4880-B195-3D927B6BBF9C}" type="parTrans" cxnId="{4E138532-FBC4-4302-A42C-36770ABE3529}">
      <dgm:prSet/>
      <dgm:spPr/>
      <dgm:t>
        <a:bodyPr/>
        <a:lstStyle/>
        <a:p>
          <a:endParaRPr lang="en-IE"/>
        </a:p>
      </dgm:t>
    </dgm:pt>
    <dgm:pt modelId="{7C773B58-270B-488E-8806-23E78D6AFB1D}" type="sibTrans" cxnId="{4E138532-FBC4-4302-A42C-36770ABE3529}">
      <dgm:prSet/>
      <dgm:spPr/>
      <dgm:t>
        <a:bodyPr/>
        <a:lstStyle/>
        <a:p>
          <a:endParaRPr lang="en-IE"/>
        </a:p>
      </dgm:t>
    </dgm:pt>
    <dgm:pt modelId="{C675D13F-A851-46A0-A54C-61E3F529B7A0}">
      <dgm:prSet phldrT="[Text]"/>
      <dgm:spPr/>
      <dgm:t>
        <a:bodyPr/>
        <a:lstStyle/>
        <a:p>
          <a:r>
            <a:rPr lang="en-IE" dirty="0"/>
            <a:t>Ecosystems are made up of communities of organisms and the environment</a:t>
          </a:r>
        </a:p>
      </dgm:t>
    </dgm:pt>
    <dgm:pt modelId="{3A139AB5-AF85-468E-8BEF-019A2A633A35}" type="parTrans" cxnId="{F787E3E2-BCF8-48E9-8552-D46B244F27E3}">
      <dgm:prSet/>
      <dgm:spPr/>
      <dgm:t>
        <a:bodyPr/>
        <a:lstStyle/>
        <a:p>
          <a:endParaRPr lang="en-IE"/>
        </a:p>
      </dgm:t>
    </dgm:pt>
    <dgm:pt modelId="{85B9CF51-AACA-49ED-B7C6-FF87F306E3B2}" type="sibTrans" cxnId="{F787E3E2-BCF8-48E9-8552-D46B244F27E3}">
      <dgm:prSet/>
      <dgm:spPr/>
      <dgm:t>
        <a:bodyPr/>
        <a:lstStyle/>
        <a:p>
          <a:endParaRPr lang="en-IE"/>
        </a:p>
      </dgm:t>
    </dgm:pt>
    <dgm:pt modelId="{87864365-B4E6-4599-9CEE-28245514C6FA}">
      <dgm:prSet phldrT="[Text]" custT="1"/>
      <dgm:spPr/>
      <dgm:t>
        <a:bodyPr/>
        <a:lstStyle/>
        <a:p>
          <a:r>
            <a:rPr lang="en-IE" sz="2400" dirty="0"/>
            <a:t>Communities</a:t>
          </a:r>
        </a:p>
      </dgm:t>
    </dgm:pt>
    <dgm:pt modelId="{1847494D-B1B6-47F8-BACB-700395D9901E}" type="parTrans" cxnId="{57F3D9A5-0DAD-468D-B941-AADE5813A55A}">
      <dgm:prSet/>
      <dgm:spPr/>
      <dgm:t>
        <a:bodyPr/>
        <a:lstStyle/>
        <a:p>
          <a:endParaRPr lang="en-IE"/>
        </a:p>
      </dgm:t>
    </dgm:pt>
    <dgm:pt modelId="{9BFC1FE4-F57F-46BE-A815-A013D2C72070}" type="sibTrans" cxnId="{57F3D9A5-0DAD-468D-B941-AADE5813A55A}">
      <dgm:prSet/>
      <dgm:spPr/>
      <dgm:t>
        <a:bodyPr/>
        <a:lstStyle/>
        <a:p>
          <a:endParaRPr lang="en-IE"/>
        </a:p>
      </dgm:t>
    </dgm:pt>
    <dgm:pt modelId="{BBC1C42A-DD64-4429-840C-6DDA113375AB}">
      <dgm:prSet phldrT="[Text]" custT="1"/>
      <dgm:spPr/>
      <dgm:t>
        <a:bodyPr/>
        <a:lstStyle/>
        <a:p>
          <a:r>
            <a:rPr lang="en-IE" sz="1800" dirty="0"/>
            <a:t>Communities are made up of populations of different species of organisms</a:t>
          </a:r>
        </a:p>
      </dgm:t>
    </dgm:pt>
    <dgm:pt modelId="{9A711758-A902-4233-95B2-E68C26A96511}" type="parTrans" cxnId="{1A56FB00-DEBF-4D6C-AF2D-EC4FE270785A}">
      <dgm:prSet/>
      <dgm:spPr/>
      <dgm:t>
        <a:bodyPr/>
        <a:lstStyle/>
        <a:p>
          <a:endParaRPr lang="en-IE"/>
        </a:p>
      </dgm:t>
    </dgm:pt>
    <dgm:pt modelId="{FD09FAF3-6061-402E-AC24-24086CEFF59C}" type="sibTrans" cxnId="{1A56FB00-DEBF-4D6C-AF2D-EC4FE270785A}">
      <dgm:prSet/>
      <dgm:spPr/>
      <dgm:t>
        <a:bodyPr/>
        <a:lstStyle/>
        <a:p>
          <a:endParaRPr lang="en-IE"/>
        </a:p>
      </dgm:t>
    </dgm:pt>
    <dgm:pt modelId="{8345EBC4-068D-4833-BFC2-6CAF9D341C86}" type="pres">
      <dgm:prSet presAssocID="{AE8B124E-3752-41AF-B57C-AC02011E6084}" presName="rootnode" presStyleCnt="0">
        <dgm:presLayoutVars>
          <dgm:chMax/>
          <dgm:chPref/>
          <dgm:dir/>
          <dgm:animLvl val="lvl"/>
        </dgm:presLayoutVars>
      </dgm:prSet>
      <dgm:spPr/>
    </dgm:pt>
    <dgm:pt modelId="{0E9257AA-508C-4D05-B446-9F0F028B804D}" type="pres">
      <dgm:prSet presAssocID="{45695F63-68D3-4090-8D91-7CD37E29B568}" presName="composite" presStyleCnt="0"/>
      <dgm:spPr/>
    </dgm:pt>
    <dgm:pt modelId="{A896AE33-AFD9-4665-B272-199AF2CB67E7}" type="pres">
      <dgm:prSet presAssocID="{45695F63-68D3-4090-8D91-7CD37E29B568}" presName="bentUpArrow1" presStyleLbl="alignImgPlace1" presStyleIdx="0" presStyleCnt="2"/>
      <dgm:spPr/>
    </dgm:pt>
    <dgm:pt modelId="{FE3A6F73-44CF-4356-B127-D2DB05F542B8}" type="pres">
      <dgm:prSet presAssocID="{45695F63-68D3-4090-8D91-7CD37E29B568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223CB10D-E5F9-42A2-8E50-534543F9FD90}" type="pres">
      <dgm:prSet presAssocID="{45695F63-68D3-4090-8D91-7CD37E29B568}" presName="ChildText" presStyleLbl="revTx" presStyleIdx="0" presStyleCnt="3" custScaleX="474127" custLinFactX="98972" custLinFactNeighborX="100000" custLinFactNeighborY="-389">
        <dgm:presLayoutVars>
          <dgm:chMax val="0"/>
          <dgm:chPref val="0"/>
          <dgm:bulletEnabled val="1"/>
        </dgm:presLayoutVars>
      </dgm:prSet>
      <dgm:spPr/>
    </dgm:pt>
    <dgm:pt modelId="{ED114C06-37EB-417E-B178-00F0C51519C5}" type="pres">
      <dgm:prSet presAssocID="{D31B6365-59FC-4850-B74C-EE22A36CBE2D}" presName="sibTrans" presStyleCnt="0"/>
      <dgm:spPr/>
    </dgm:pt>
    <dgm:pt modelId="{D66A4388-B1EE-455B-A7F2-EB9BE0D338AC}" type="pres">
      <dgm:prSet presAssocID="{26BDEAD6-728F-49F6-A425-06D0F569ABC3}" presName="composite" presStyleCnt="0"/>
      <dgm:spPr/>
    </dgm:pt>
    <dgm:pt modelId="{A0773E1C-CD11-46A4-94CC-4ADC15022DF2}" type="pres">
      <dgm:prSet presAssocID="{26BDEAD6-728F-49F6-A425-06D0F569ABC3}" presName="bentUpArrow1" presStyleLbl="alignImgPlace1" presStyleIdx="1" presStyleCnt="2"/>
      <dgm:spPr/>
    </dgm:pt>
    <dgm:pt modelId="{628B3EA3-BAC0-4140-A935-2113F93EEC52}" type="pres">
      <dgm:prSet presAssocID="{26BDEAD6-728F-49F6-A425-06D0F569ABC3}" presName="ParentText" presStyleLbl="node1" presStyleIdx="1" presStyleCnt="3" custScaleX="113374">
        <dgm:presLayoutVars>
          <dgm:chMax val="1"/>
          <dgm:chPref val="1"/>
          <dgm:bulletEnabled val="1"/>
        </dgm:presLayoutVars>
      </dgm:prSet>
      <dgm:spPr/>
    </dgm:pt>
    <dgm:pt modelId="{FA58EDC0-F1AD-4092-A5B8-406CB51ADAE4}" type="pres">
      <dgm:prSet presAssocID="{26BDEAD6-728F-49F6-A425-06D0F569ABC3}" presName="ChildText" presStyleLbl="revTx" presStyleIdx="1" presStyleCnt="3" custScaleX="294544" custLinFactX="38670" custLinFactNeighborX="100000" custLinFactNeighborY="-4864">
        <dgm:presLayoutVars>
          <dgm:chMax val="0"/>
          <dgm:chPref val="0"/>
          <dgm:bulletEnabled val="1"/>
        </dgm:presLayoutVars>
      </dgm:prSet>
      <dgm:spPr/>
    </dgm:pt>
    <dgm:pt modelId="{BB0B708B-3985-4396-8F3D-2265D5E891E9}" type="pres">
      <dgm:prSet presAssocID="{7C773B58-270B-488E-8806-23E78D6AFB1D}" presName="sibTrans" presStyleCnt="0"/>
      <dgm:spPr/>
    </dgm:pt>
    <dgm:pt modelId="{DBE71153-8DDE-45B5-8EEF-8D985218BA70}" type="pres">
      <dgm:prSet presAssocID="{87864365-B4E6-4599-9CEE-28245514C6FA}" presName="composite" presStyleCnt="0"/>
      <dgm:spPr/>
    </dgm:pt>
    <dgm:pt modelId="{881D258C-67A8-4340-B9D5-B1321B05C6DF}" type="pres">
      <dgm:prSet presAssocID="{87864365-B4E6-4599-9CEE-28245514C6FA}" presName="ParentText" presStyleLbl="node1" presStyleIdx="2" presStyleCnt="3" custScaleX="132670" custLinFactNeighborX="-62814" custLinFactNeighborY="1260">
        <dgm:presLayoutVars>
          <dgm:chMax val="1"/>
          <dgm:chPref val="1"/>
          <dgm:bulletEnabled val="1"/>
        </dgm:presLayoutVars>
      </dgm:prSet>
      <dgm:spPr/>
    </dgm:pt>
    <dgm:pt modelId="{2867DFE7-B8A2-48E4-9D4B-ACBF1A2E1C26}" type="pres">
      <dgm:prSet presAssocID="{87864365-B4E6-4599-9CEE-28245514C6FA}" presName="FinalChildText" presStyleLbl="revTx" presStyleIdx="2" presStyleCnt="3" custScaleX="229713" custScaleY="120846">
        <dgm:presLayoutVars>
          <dgm:chMax val="0"/>
          <dgm:chPref val="0"/>
          <dgm:bulletEnabled val="1"/>
        </dgm:presLayoutVars>
      </dgm:prSet>
      <dgm:spPr/>
    </dgm:pt>
  </dgm:ptLst>
  <dgm:cxnLst>
    <dgm:cxn modelId="{EA606000-391A-4D1A-BC5D-A01343BA4726}" srcId="{AE8B124E-3752-41AF-B57C-AC02011E6084}" destId="{45695F63-68D3-4090-8D91-7CD37E29B568}" srcOrd="0" destOrd="0" parTransId="{A95E7637-A631-4B98-95D4-A96EA2D132F3}" sibTransId="{D31B6365-59FC-4850-B74C-EE22A36CBE2D}"/>
    <dgm:cxn modelId="{1A56FB00-DEBF-4D6C-AF2D-EC4FE270785A}" srcId="{87864365-B4E6-4599-9CEE-28245514C6FA}" destId="{BBC1C42A-DD64-4429-840C-6DDA113375AB}" srcOrd="0" destOrd="0" parTransId="{9A711758-A902-4233-95B2-E68C26A96511}" sibTransId="{FD09FAF3-6061-402E-AC24-24086CEFF59C}"/>
    <dgm:cxn modelId="{F9C1AF0C-86CE-4D06-A4CF-5F17B0382D19}" type="presOf" srcId="{45695F63-68D3-4090-8D91-7CD37E29B568}" destId="{FE3A6F73-44CF-4356-B127-D2DB05F542B8}" srcOrd="0" destOrd="0" presId="urn:microsoft.com/office/officeart/2005/8/layout/StepDownProcess"/>
    <dgm:cxn modelId="{C694BF15-CFA4-4A87-AF2B-5DA9AC137944}" type="presOf" srcId="{C675D13F-A851-46A0-A54C-61E3F529B7A0}" destId="{FA58EDC0-F1AD-4092-A5B8-406CB51ADAE4}" srcOrd="0" destOrd="0" presId="urn:microsoft.com/office/officeart/2005/8/layout/StepDownProcess"/>
    <dgm:cxn modelId="{4E138532-FBC4-4302-A42C-36770ABE3529}" srcId="{AE8B124E-3752-41AF-B57C-AC02011E6084}" destId="{26BDEAD6-728F-49F6-A425-06D0F569ABC3}" srcOrd="1" destOrd="0" parTransId="{31504F75-4B29-4880-B195-3D927B6BBF9C}" sibTransId="{7C773B58-270B-488E-8806-23E78D6AFB1D}"/>
    <dgm:cxn modelId="{793D635C-08AC-49DC-A5E9-C7CC283623A3}" type="presOf" srcId="{8BCF9519-7280-4DC2-AC0B-754F4ABDDBBC}" destId="{223CB10D-E5F9-42A2-8E50-534543F9FD90}" srcOrd="0" destOrd="0" presId="urn:microsoft.com/office/officeart/2005/8/layout/StepDownProcess"/>
    <dgm:cxn modelId="{C44D3B65-50A0-4247-B545-A8AF2E8B00B7}" type="presOf" srcId="{BBC1C42A-DD64-4429-840C-6DDA113375AB}" destId="{2867DFE7-B8A2-48E4-9D4B-ACBF1A2E1C26}" srcOrd="0" destOrd="0" presId="urn:microsoft.com/office/officeart/2005/8/layout/StepDownProcess"/>
    <dgm:cxn modelId="{9A2CF54A-4675-44BF-A15F-417F26052C31}" type="presOf" srcId="{AE8B124E-3752-41AF-B57C-AC02011E6084}" destId="{8345EBC4-068D-4833-BFC2-6CAF9D341C86}" srcOrd="0" destOrd="0" presId="urn:microsoft.com/office/officeart/2005/8/layout/StepDownProcess"/>
    <dgm:cxn modelId="{EBBF266D-F57E-42AB-87D0-409768B74602}" type="presOf" srcId="{26BDEAD6-728F-49F6-A425-06D0F569ABC3}" destId="{628B3EA3-BAC0-4140-A935-2113F93EEC52}" srcOrd="0" destOrd="0" presId="urn:microsoft.com/office/officeart/2005/8/layout/StepDownProcess"/>
    <dgm:cxn modelId="{8981AC4E-697C-4363-8C70-EBAB18A96686}" type="presOf" srcId="{87864365-B4E6-4599-9CEE-28245514C6FA}" destId="{881D258C-67A8-4340-B9D5-B1321B05C6DF}" srcOrd="0" destOrd="0" presId="urn:microsoft.com/office/officeart/2005/8/layout/StepDownProcess"/>
    <dgm:cxn modelId="{A43A949C-1D56-40F9-B6A2-2F79A15C12E2}" srcId="{45695F63-68D3-4090-8D91-7CD37E29B568}" destId="{8BCF9519-7280-4DC2-AC0B-754F4ABDDBBC}" srcOrd="0" destOrd="0" parTransId="{D30C9FE4-02F9-4CC5-A63D-B19C9E3D371C}" sibTransId="{CFC6F92E-5C9D-40BD-8EC8-49E4B46CC7AC}"/>
    <dgm:cxn modelId="{57F3D9A5-0DAD-468D-B941-AADE5813A55A}" srcId="{AE8B124E-3752-41AF-B57C-AC02011E6084}" destId="{87864365-B4E6-4599-9CEE-28245514C6FA}" srcOrd="2" destOrd="0" parTransId="{1847494D-B1B6-47F8-BACB-700395D9901E}" sibTransId="{9BFC1FE4-F57F-46BE-A815-A013D2C72070}"/>
    <dgm:cxn modelId="{F787E3E2-BCF8-48E9-8552-D46B244F27E3}" srcId="{26BDEAD6-728F-49F6-A425-06D0F569ABC3}" destId="{C675D13F-A851-46A0-A54C-61E3F529B7A0}" srcOrd="0" destOrd="0" parTransId="{3A139AB5-AF85-468E-8BEF-019A2A633A35}" sibTransId="{85B9CF51-AACA-49ED-B7C6-FF87F306E3B2}"/>
    <dgm:cxn modelId="{3764E26A-34FD-48FF-82FF-AEDD37781BF9}" type="presParOf" srcId="{8345EBC4-068D-4833-BFC2-6CAF9D341C86}" destId="{0E9257AA-508C-4D05-B446-9F0F028B804D}" srcOrd="0" destOrd="0" presId="urn:microsoft.com/office/officeart/2005/8/layout/StepDownProcess"/>
    <dgm:cxn modelId="{51AD4977-EFFA-4557-B2A1-222C67BE8A64}" type="presParOf" srcId="{0E9257AA-508C-4D05-B446-9F0F028B804D}" destId="{A896AE33-AFD9-4665-B272-199AF2CB67E7}" srcOrd="0" destOrd="0" presId="urn:microsoft.com/office/officeart/2005/8/layout/StepDownProcess"/>
    <dgm:cxn modelId="{E2F93FF1-7AC1-4561-B4E0-FFFB8085C4AC}" type="presParOf" srcId="{0E9257AA-508C-4D05-B446-9F0F028B804D}" destId="{FE3A6F73-44CF-4356-B127-D2DB05F542B8}" srcOrd="1" destOrd="0" presId="urn:microsoft.com/office/officeart/2005/8/layout/StepDownProcess"/>
    <dgm:cxn modelId="{528A03CD-CF0E-4565-BF51-F4F9303231BF}" type="presParOf" srcId="{0E9257AA-508C-4D05-B446-9F0F028B804D}" destId="{223CB10D-E5F9-42A2-8E50-534543F9FD90}" srcOrd="2" destOrd="0" presId="urn:microsoft.com/office/officeart/2005/8/layout/StepDownProcess"/>
    <dgm:cxn modelId="{EFC33BC4-AE89-4AD1-8E3E-33335F10AA81}" type="presParOf" srcId="{8345EBC4-068D-4833-BFC2-6CAF9D341C86}" destId="{ED114C06-37EB-417E-B178-00F0C51519C5}" srcOrd="1" destOrd="0" presId="urn:microsoft.com/office/officeart/2005/8/layout/StepDownProcess"/>
    <dgm:cxn modelId="{2138B844-A9EA-44B2-91E4-262C956CF5B0}" type="presParOf" srcId="{8345EBC4-068D-4833-BFC2-6CAF9D341C86}" destId="{D66A4388-B1EE-455B-A7F2-EB9BE0D338AC}" srcOrd="2" destOrd="0" presId="urn:microsoft.com/office/officeart/2005/8/layout/StepDownProcess"/>
    <dgm:cxn modelId="{EEFF9FCA-3BDF-4E66-922C-33A6FDCC4833}" type="presParOf" srcId="{D66A4388-B1EE-455B-A7F2-EB9BE0D338AC}" destId="{A0773E1C-CD11-46A4-94CC-4ADC15022DF2}" srcOrd="0" destOrd="0" presId="urn:microsoft.com/office/officeart/2005/8/layout/StepDownProcess"/>
    <dgm:cxn modelId="{81C199C9-15DD-48FE-BC80-98A007A9B448}" type="presParOf" srcId="{D66A4388-B1EE-455B-A7F2-EB9BE0D338AC}" destId="{628B3EA3-BAC0-4140-A935-2113F93EEC52}" srcOrd="1" destOrd="0" presId="urn:microsoft.com/office/officeart/2005/8/layout/StepDownProcess"/>
    <dgm:cxn modelId="{3E5D9E0C-EBDD-423E-A8BD-B24D56258135}" type="presParOf" srcId="{D66A4388-B1EE-455B-A7F2-EB9BE0D338AC}" destId="{FA58EDC0-F1AD-4092-A5B8-406CB51ADAE4}" srcOrd="2" destOrd="0" presId="urn:microsoft.com/office/officeart/2005/8/layout/StepDownProcess"/>
    <dgm:cxn modelId="{62DD7821-613C-4784-BD14-EA2CDA470A33}" type="presParOf" srcId="{8345EBC4-068D-4833-BFC2-6CAF9D341C86}" destId="{BB0B708B-3985-4396-8F3D-2265D5E891E9}" srcOrd="3" destOrd="0" presId="urn:microsoft.com/office/officeart/2005/8/layout/StepDownProcess"/>
    <dgm:cxn modelId="{21B1BFC4-AEBB-46EB-8A78-9F13042ED67F}" type="presParOf" srcId="{8345EBC4-068D-4833-BFC2-6CAF9D341C86}" destId="{DBE71153-8DDE-45B5-8EEF-8D985218BA70}" srcOrd="4" destOrd="0" presId="urn:microsoft.com/office/officeart/2005/8/layout/StepDownProcess"/>
    <dgm:cxn modelId="{FB7C27FA-5346-4053-90D2-89115899DB8E}" type="presParOf" srcId="{DBE71153-8DDE-45B5-8EEF-8D985218BA70}" destId="{881D258C-67A8-4340-B9D5-B1321B05C6DF}" srcOrd="0" destOrd="0" presId="urn:microsoft.com/office/officeart/2005/8/layout/StepDownProcess"/>
    <dgm:cxn modelId="{2336B932-7C87-4BB2-8C63-9E2BAF0713D8}" type="presParOf" srcId="{DBE71153-8DDE-45B5-8EEF-8D985218BA70}" destId="{2867DFE7-B8A2-48E4-9D4B-ACBF1A2E1C26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6AE33-AFD9-4665-B272-199AF2CB67E7}">
      <dsp:nvSpPr>
        <dsp:cNvPr id="0" name=""/>
        <dsp:cNvSpPr/>
      </dsp:nvSpPr>
      <dsp:spPr>
        <a:xfrm rot="5400000">
          <a:off x="804545" y="1653432"/>
          <a:ext cx="918319" cy="104547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3A6F73-44CF-4356-B127-D2DB05F542B8}">
      <dsp:nvSpPr>
        <dsp:cNvPr id="0" name=""/>
        <dsp:cNvSpPr/>
      </dsp:nvSpPr>
      <dsp:spPr>
        <a:xfrm>
          <a:off x="561246" y="635457"/>
          <a:ext cx="1545908" cy="10820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Biosphere</a:t>
          </a:r>
        </a:p>
      </dsp:txBody>
      <dsp:txXfrm>
        <a:off x="614079" y="688290"/>
        <a:ext cx="1440242" cy="976420"/>
      </dsp:txXfrm>
    </dsp:sp>
    <dsp:sp modelId="{223CB10D-E5F9-42A2-8E50-534543F9FD90}">
      <dsp:nvSpPr>
        <dsp:cNvPr id="0" name=""/>
        <dsp:cNvSpPr/>
      </dsp:nvSpPr>
      <dsp:spPr>
        <a:xfrm>
          <a:off x="2241048" y="735256"/>
          <a:ext cx="5330831" cy="87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700" kern="1200" dirty="0"/>
            <a:t>The Biosphere is made up of ecosystems</a:t>
          </a:r>
        </a:p>
      </dsp:txBody>
      <dsp:txXfrm>
        <a:off x="2241048" y="735256"/>
        <a:ext cx="5330831" cy="874589"/>
      </dsp:txXfrm>
    </dsp:sp>
    <dsp:sp modelId="{A0773E1C-CD11-46A4-94CC-4ADC15022DF2}">
      <dsp:nvSpPr>
        <dsp:cNvPr id="0" name=""/>
        <dsp:cNvSpPr/>
      </dsp:nvSpPr>
      <dsp:spPr>
        <a:xfrm rot="5400000">
          <a:off x="2909385" y="2868972"/>
          <a:ext cx="918319" cy="104547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B3EA3-BAC0-4140-A935-2113F93EEC52}">
      <dsp:nvSpPr>
        <dsp:cNvPr id="0" name=""/>
        <dsp:cNvSpPr/>
      </dsp:nvSpPr>
      <dsp:spPr>
        <a:xfrm>
          <a:off x="2562712" y="1850996"/>
          <a:ext cx="1752658" cy="10820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Ecosystems</a:t>
          </a:r>
        </a:p>
      </dsp:txBody>
      <dsp:txXfrm>
        <a:off x="2615545" y="1903829"/>
        <a:ext cx="1646992" cy="976420"/>
      </dsp:txXfrm>
    </dsp:sp>
    <dsp:sp modelId="{FA58EDC0-F1AD-4092-A5B8-406CB51ADAE4}">
      <dsp:nvSpPr>
        <dsp:cNvPr id="0" name=""/>
        <dsp:cNvSpPr/>
      </dsp:nvSpPr>
      <dsp:spPr>
        <a:xfrm>
          <a:off x="4677452" y="1911658"/>
          <a:ext cx="3311695" cy="874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700" kern="1200" dirty="0"/>
            <a:t>Ecosystems are made up of communities of organisms and the environment</a:t>
          </a:r>
        </a:p>
      </dsp:txBody>
      <dsp:txXfrm>
        <a:off x="4677452" y="1911658"/>
        <a:ext cx="3311695" cy="874589"/>
      </dsp:txXfrm>
    </dsp:sp>
    <dsp:sp modelId="{881D258C-67A8-4340-B9D5-B1321B05C6DF}">
      <dsp:nvSpPr>
        <dsp:cNvPr id="0" name=""/>
        <dsp:cNvSpPr/>
      </dsp:nvSpPr>
      <dsp:spPr>
        <a:xfrm>
          <a:off x="4150464" y="3080170"/>
          <a:ext cx="2050957" cy="108208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Communities</a:t>
          </a:r>
        </a:p>
      </dsp:txBody>
      <dsp:txXfrm>
        <a:off x="4203297" y="3133003"/>
        <a:ext cx="1945291" cy="976420"/>
      </dsp:txXfrm>
    </dsp:sp>
    <dsp:sp modelId="{2867DFE7-B8A2-48E4-9D4B-ACBF1A2E1C26}">
      <dsp:nvSpPr>
        <dsp:cNvPr id="0" name=""/>
        <dsp:cNvSpPr/>
      </dsp:nvSpPr>
      <dsp:spPr>
        <a:xfrm>
          <a:off x="6190732" y="3078579"/>
          <a:ext cx="2582770" cy="1056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Communities are made up of populations of different species of organisms</a:t>
          </a:r>
        </a:p>
      </dsp:txBody>
      <dsp:txXfrm>
        <a:off x="6190732" y="3078579"/>
        <a:ext cx="2582770" cy="1056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noProof="0"/>
              <a:t>Click to edit Master text styles</a:t>
            </a:r>
          </a:p>
          <a:p>
            <a:pPr lvl="1"/>
            <a:r>
              <a:rPr lang="en-IE" noProof="0"/>
              <a:t>Second level</a:t>
            </a:r>
          </a:p>
          <a:p>
            <a:pPr lvl="2"/>
            <a:r>
              <a:rPr lang="en-IE" noProof="0"/>
              <a:t>Third level</a:t>
            </a:r>
          </a:p>
          <a:p>
            <a:pPr lvl="3"/>
            <a:r>
              <a:rPr lang="en-IE" noProof="0"/>
              <a:t>Fourth level</a:t>
            </a:r>
          </a:p>
          <a:p>
            <a:pPr lvl="4"/>
            <a:r>
              <a:rPr lang="en-IE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2BAAF6-ED3E-4C62-8B64-FFB06604A62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7986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8B23B-FD5E-4DF8-8A4C-18F9E48730A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477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43C8D-857D-4707-BAAA-0ABEBC2EC15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097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71778-58E1-4EE4-A6E0-F139C52F1B4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261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IE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1E6-E613-47A8-AF1D-1D40ADDFECD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336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3B443-F133-40FF-BF76-33972290F72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772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FE771-16C2-4594-B596-5024DFBC452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18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D35C7-7D72-45A4-A911-A91C636B51C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78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91EBB-AD0A-47BC-96AE-D00FC90291B4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567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921DE-F233-42B5-8C92-89ED3EF0B5F2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874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11E8E-5BBA-4BA5-B48D-293777E119A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668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A472F-6741-41B9-890F-82FBF0C151B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5671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8B5AD-A99E-4EC9-A70E-1C9E93BECA4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544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/>
              <a:t>Click to edit Master text styles</a:t>
            </a:r>
          </a:p>
          <a:p>
            <a:pPr lvl="1"/>
            <a:r>
              <a:rPr lang="en-IE"/>
              <a:t>Second level</a:t>
            </a:r>
          </a:p>
          <a:p>
            <a:pPr lvl="2"/>
            <a:r>
              <a:rPr lang="en-IE"/>
              <a:t>Third level</a:t>
            </a:r>
          </a:p>
          <a:p>
            <a:pPr lvl="3"/>
            <a:r>
              <a:rPr lang="en-IE"/>
              <a:t>Fourth level</a:t>
            </a:r>
          </a:p>
          <a:p>
            <a:pPr lvl="4"/>
            <a:r>
              <a:rPr lang="en-I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8E0E1B7-90D1-418C-A5FE-84D46E0F9F0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1450" y="2286000"/>
            <a:ext cx="8801100" cy="1143000"/>
          </a:xfrm>
        </p:spPr>
        <p:txBody>
          <a:bodyPr/>
          <a:lstStyle/>
          <a:p>
            <a:pPr eaLnBrk="1" hangingPunct="1"/>
            <a:r>
              <a:rPr lang="en-IE"/>
              <a:t>1.4.1 – 4 + 7 Ecology, Ecosystem, Biosphere, Habitat &amp; Niche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03251A77-FD9E-4EFA-8620-E1531EAC51B4}" type="slidenum">
              <a:rPr lang="en-IE" sz="1400" smtClean="0"/>
              <a:pPr eaLnBrk="1" hangingPunct="1"/>
              <a:t>10</a:t>
            </a:fld>
            <a:endParaRPr lang="en-IE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Biosphere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7589767" cy="441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DF04FCD6-EBC2-4591-8CE9-73F61E9A5184}" type="slidenum">
              <a:rPr lang="en-IE" sz="1400" smtClean="0"/>
              <a:pPr eaLnBrk="1" hangingPunct="1"/>
              <a:t>11</a:t>
            </a:fld>
            <a:endParaRPr lang="en-IE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848872" cy="1844824"/>
          </a:xfrm>
        </p:spPr>
        <p:txBody>
          <a:bodyPr/>
          <a:lstStyle/>
          <a:p>
            <a:pPr eaLnBrk="1" hangingPunct="1"/>
            <a:r>
              <a:rPr lang="en-IE" dirty="0"/>
              <a:t>Relationships in the biosphere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19549653"/>
              </p:ext>
            </p:extLst>
          </p:nvPr>
        </p:nvGraphicFramePr>
        <p:xfrm>
          <a:off x="179512" y="1844824"/>
          <a:ext cx="8777416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DCE14DCB-8145-475F-A0DC-6875A8D4E905}" type="slidenum">
              <a:rPr lang="en-IE" sz="1400" smtClean="0"/>
              <a:pPr eaLnBrk="1" hangingPunct="1"/>
              <a:t>12</a:t>
            </a:fld>
            <a:endParaRPr lang="en-IE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Learning check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IE"/>
              <a:t>What is the biosphere?</a:t>
            </a:r>
          </a:p>
          <a:p>
            <a:pPr eaLnBrk="1" hangingPunct="1">
              <a:buFontTx/>
              <a:buNone/>
            </a:pPr>
            <a:endParaRPr lang="en-IE"/>
          </a:p>
          <a:p>
            <a:pPr eaLnBrk="1" hangingPunct="1">
              <a:buFontTx/>
              <a:buNone/>
            </a:pPr>
            <a:r>
              <a:rPr lang="en-IE"/>
              <a:t>The biosphere is that </a:t>
            </a:r>
            <a:r>
              <a:rPr lang="en-IE">
                <a:solidFill>
                  <a:schemeClr val="accent2"/>
                </a:solidFill>
              </a:rPr>
              <a:t>part of the earth inhabited by living organisms</a:t>
            </a:r>
            <a:r>
              <a:rPr lang="en-IE"/>
              <a:t>, including land, ocean and the atmosphere in which life can exist. </a:t>
            </a:r>
          </a:p>
          <a:p>
            <a:pPr eaLnBrk="1" hangingPunct="1">
              <a:buFontTx/>
              <a:buNone/>
            </a:pPr>
            <a:r>
              <a:rPr lang="en-IE"/>
              <a:t>It is the global ecosystem.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046A18FA-D135-4B09-9CD5-ADF0E4DB780E}" type="slidenum">
              <a:rPr lang="en-IE" sz="1400" smtClean="0"/>
              <a:pPr eaLnBrk="1" hangingPunct="1"/>
              <a:t>13</a:t>
            </a:fld>
            <a:endParaRPr lang="en-IE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What is a Habitat?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IE"/>
              <a:t>A habitat is the particular place within the ecosystem </a:t>
            </a:r>
            <a:r>
              <a:rPr lang="en-IE">
                <a:solidFill>
                  <a:srgbClr val="FF0000"/>
                </a:solidFill>
              </a:rPr>
              <a:t>where an organism lives</a:t>
            </a:r>
            <a:r>
              <a:rPr lang="en-IE"/>
              <a:t> and to which it </a:t>
            </a:r>
            <a:r>
              <a:rPr lang="en-IE">
                <a:solidFill>
                  <a:schemeClr val="accent2"/>
                </a:solidFill>
              </a:rPr>
              <a:t>is adapted</a:t>
            </a:r>
            <a:r>
              <a:rPr lang="en-IE"/>
              <a:t> </a:t>
            </a:r>
          </a:p>
          <a:p>
            <a:pPr eaLnBrk="1" hangingPunct="1">
              <a:buFontTx/>
              <a:buNone/>
            </a:pPr>
            <a:endParaRPr lang="en-IE"/>
          </a:p>
          <a:p>
            <a:pPr eaLnBrk="1" hangingPunct="1">
              <a:buFontTx/>
              <a:buNone/>
            </a:pPr>
            <a:r>
              <a:rPr lang="en-GB"/>
              <a:t>As a living organism (you) what is your Habitat, Ecosystem and Biosphere?</a:t>
            </a:r>
            <a:endParaRPr lang="en-I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B53E5F9A-9EC3-4B34-A449-EC327A965459}" type="slidenum">
              <a:rPr lang="en-IE" sz="1400" smtClean="0"/>
              <a:pPr eaLnBrk="1" hangingPunct="1"/>
              <a:t>14</a:t>
            </a:fld>
            <a:endParaRPr lang="en-IE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Summary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IE">
                <a:solidFill>
                  <a:srgbClr val="FF0000"/>
                </a:solidFill>
              </a:rPr>
              <a:t>Biosphere</a:t>
            </a:r>
            <a:r>
              <a:rPr lang="en-IE"/>
              <a:t> = that part of the earth and its atmosphere in which life can exist composed of ecosystems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IE">
                <a:solidFill>
                  <a:srgbClr val="008000"/>
                </a:solidFill>
              </a:rPr>
              <a:t>Ecosystems</a:t>
            </a:r>
            <a:r>
              <a:rPr lang="en-IE"/>
              <a:t> = composed of communities of organisms and their environment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IE">
                <a:solidFill>
                  <a:schemeClr val="accent2"/>
                </a:solidFill>
              </a:rPr>
              <a:t>Communities</a:t>
            </a:r>
            <a:r>
              <a:rPr lang="en-IE"/>
              <a:t> = populations of different species of organisms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IE">
                <a:solidFill>
                  <a:srgbClr val="FF0000"/>
                </a:solidFill>
              </a:rPr>
              <a:t>Habitats</a:t>
            </a:r>
            <a:r>
              <a:rPr lang="en-IE"/>
              <a:t> = is </a:t>
            </a:r>
            <a:r>
              <a:rPr lang="en-GB"/>
              <a:t>the place where an organism lives and to which it is adapted</a:t>
            </a:r>
            <a:endParaRPr lang="en-I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070ADC5D-74E7-4A8B-BFDF-0676CA6D9503}" type="slidenum">
              <a:rPr lang="en-IE" sz="1400" smtClean="0"/>
              <a:pPr eaLnBrk="1" hangingPunct="1"/>
              <a:t>15</a:t>
            </a:fld>
            <a:endParaRPr lang="en-IE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Learning check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IE"/>
              <a:t>What is a habitat?</a:t>
            </a:r>
          </a:p>
          <a:p>
            <a:pPr eaLnBrk="1" hangingPunct="1">
              <a:buFontTx/>
              <a:buNone/>
            </a:pPr>
            <a:endParaRPr lang="en-IE"/>
          </a:p>
          <a:p>
            <a:pPr eaLnBrk="1" hangingPunct="1">
              <a:buFontTx/>
              <a:buNone/>
            </a:pPr>
            <a:r>
              <a:rPr lang="en-IE"/>
              <a:t>A habitat is the particular place within the ecosystem </a:t>
            </a:r>
            <a:r>
              <a:rPr lang="en-IE">
                <a:solidFill>
                  <a:srgbClr val="FF0000"/>
                </a:solidFill>
              </a:rPr>
              <a:t>where an organism lives</a:t>
            </a:r>
            <a:r>
              <a:rPr lang="en-IE"/>
              <a:t> and to which it </a:t>
            </a:r>
            <a:r>
              <a:rPr lang="en-IE">
                <a:solidFill>
                  <a:schemeClr val="accent2"/>
                </a:solidFill>
              </a:rPr>
              <a:t>is adapted</a:t>
            </a:r>
            <a:r>
              <a:rPr lang="en-IE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E75417C5-3AE0-4466-80A2-F5538571BE45}" type="slidenum">
              <a:rPr lang="en-IE" sz="1400" smtClean="0"/>
              <a:pPr eaLnBrk="1" hangingPunct="1"/>
              <a:t>16</a:t>
            </a:fld>
            <a:endParaRPr lang="en-IE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Simple Definition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IE"/>
              <a:t>A </a:t>
            </a:r>
            <a:r>
              <a:rPr lang="en-IE" b="1"/>
              <a:t>niche</a:t>
            </a:r>
            <a:r>
              <a:rPr lang="en-IE"/>
              <a:t> is the functional role of an organism in an ecosystem.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E86B7E15-AED5-40CC-A5E5-0AABECA9B0E0}" type="slidenum">
              <a:rPr lang="en-IE" sz="1400" smtClean="0"/>
              <a:pPr eaLnBrk="1" hangingPunct="1"/>
              <a:t>17</a:t>
            </a:fld>
            <a:endParaRPr lang="en-IE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Explanation of Niche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IE"/>
              <a:t>A </a:t>
            </a:r>
            <a:r>
              <a:rPr lang="en-IE" b="1"/>
              <a:t>niche</a:t>
            </a:r>
            <a:r>
              <a:rPr lang="en-IE"/>
              <a:t> is a term describing the relational position of a species or population in an ecosystem.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28C85CA2-5526-45F7-B68B-01E04E672A41}" type="slidenum">
              <a:rPr lang="en-IE" sz="1400" smtClean="0"/>
              <a:pPr eaLnBrk="1" hangingPunct="1"/>
              <a:t>18</a:t>
            </a:fld>
            <a:endParaRPr lang="en-IE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Learning Check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IE"/>
              <a:t>What is meant by a niche?</a:t>
            </a:r>
          </a:p>
          <a:p>
            <a:pPr>
              <a:buFontTx/>
              <a:buNone/>
            </a:pPr>
            <a:endParaRPr lang="en-IE"/>
          </a:p>
          <a:p>
            <a:r>
              <a:rPr lang="en-IE"/>
              <a:t>A </a:t>
            </a:r>
            <a:r>
              <a:rPr lang="en-IE" b="1"/>
              <a:t>niche</a:t>
            </a:r>
            <a:r>
              <a:rPr lang="en-IE"/>
              <a:t> is the functional role of an organism in an ecosystem.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0ACE1E98-D155-41A6-AF39-1825E6B5E441}" type="slidenum">
              <a:rPr lang="en-IE" sz="1400" smtClean="0"/>
              <a:pPr eaLnBrk="1" hangingPunct="1"/>
              <a:t>19</a:t>
            </a:fld>
            <a:endParaRPr lang="en-IE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3962400" cy="1143000"/>
          </a:xfrm>
        </p:spPr>
        <p:txBody>
          <a:bodyPr/>
          <a:lstStyle/>
          <a:p>
            <a:r>
              <a:rPr lang="en-IE"/>
              <a:t>Lichens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396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IE" sz="2800"/>
              <a:t>Two lichens on a rock, in two different ecological niches.</a:t>
            </a:r>
          </a:p>
          <a:p>
            <a:pPr>
              <a:buFontTx/>
              <a:buNone/>
            </a:pPr>
            <a:r>
              <a:rPr lang="en-IE" sz="2800"/>
              <a:t>Can you explain why they are different niches?</a:t>
            </a:r>
          </a:p>
        </p:txBody>
      </p:sp>
      <p:pic>
        <p:nvPicPr>
          <p:cNvPr id="28677" name="Picture 8" descr="C:\Documents and Settings\Windows User\Desktop\Lichenes_rock_Meneham_ecological_niches_dscn1884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0500" y="0"/>
            <a:ext cx="5143500" cy="6858000"/>
          </a:xfrm>
          <a:noFill/>
        </p:spPr>
      </p:pic>
      <p:sp>
        <p:nvSpPr>
          <p:cNvPr id="28678" name="Text Box 9"/>
          <p:cNvSpPr txBox="1">
            <a:spLocks noChangeArrowheads="1"/>
          </p:cNvSpPr>
          <p:nvPr/>
        </p:nvSpPr>
        <p:spPr bwMode="auto">
          <a:xfrm>
            <a:off x="6705600" y="5915025"/>
            <a:ext cx="24384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IE" sz="1400" b="1"/>
              <a:t>Lichenes on a rock</a:t>
            </a:r>
            <a:endParaRPr lang="en-IE" sz="1400"/>
          </a:p>
          <a:p>
            <a:pPr lvl="1" algn="r" eaLnBrk="1" hangingPunct="1">
              <a:spcBef>
                <a:spcPct val="50000"/>
              </a:spcBef>
            </a:pPr>
            <a:r>
              <a:rPr lang="en-IE" sz="1400" i="1"/>
              <a:t>Author:</a:t>
            </a:r>
            <a:r>
              <a:rPr lang="en-IE" sz="1400"/>
              <a:t> Johann Dréo</a:t>
            </a:r>
          </a:p>
          <a:p>
            <a:pPr lvl="1" algn="r" eaLnBrk="1" hangingPunct="1">
              <a:spcBef>
                <a:spcPct val="50000"/>
              </a:spcBef>
            </a:pPr>
            <a:r>
              <a:rPr lang="en-IE" sz="1400" i="1"/>
              <a:t>Date:</a:t>
            </a:r>
            <a:r>
              <a:rPr lang="en-IE" sz="1400"/>
              <a:t> 2005, august, 10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157663DD-F627-4E0E-8433-EF2FDED3916B}" type="slidenum">
              <a:rPr lang="en-IE" sz="1400" smtClean="0"/>
              <a:pPr eaLnBrk="1" hangingPunct="1"/>
              <a:t>2</a:t>
            </a:fld>
            <a:endParaRPr lang="en-IE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Need to know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IE"/>
              <a:t>Define the term: ecosystem.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IE"/>
              <a:t>Name a range of ecosystems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IE"/>
              <a:t>Explain the term: biosphere.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IE"/>
              <a:t>Define the term: habitat.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IE"/>
              <a:t>Name examples of habitats.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IE">
                <a:cs typeface="Arial" charset="0"/>
              </a:rPr>
              <a:t>Explain the term niche and give examples.</a:t>
            </a:r>
            <a:endParaRPr lang="en-I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D8CB1222-0D47-4AA9-B55C-66639FCF50AF}" type="slidenum">
              <a:rPr lang="en-IE" sz="1400" smtClean="0"/>
              <a:pPr eaLnBrk="1" hangingPunct="1"/>
              <a:t>20</a:t>
            </a:fld>
            <a:endParaRPr lang="en-IE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Summary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IE">
                <a:solidFill>
                  <a:srgbClr val="333333"/>
                </a:solidFill>
              </a:rPr>
              <a:t>For a species to maintain its population, its individuals must survive and reproduce.</a:t>
            </a:r>
          </a:p>
          <a:p>
            <a:pPr>
              <a:buFontTx/>
              <a:buNone/>
            </a:pPr>
            <a:r>
              <a:rPr lang="en-IE">
                <a:solidFill>
                  <a:srgbClr val="333333"/>
                </a:solidFill>
              </a:rPr>
              <a:t>Certain combinations of environmental conditions are necessary for individuals of each species to tolerate the physical environment, obtain energy and nutrients, and avoid predators.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691F041D-114C-479B-AF18-E47C700B4174}" type="slidenum">
              <a:rPr lang="en-IE" sz="1400" smtClean="0"/>
              <a:pPr eaLnBrk="1" hangingPunct="1"/>
              <a:t>3</a:t>
            </a:fld>
            <a:endParaRPr lang="en-IE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What is Ecology?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solidFill>
                  <a:srgbClr val="FF0000"/>
                </a:solidFill>
              </a:rPr>
              <a:t>Ecology</a:t>
            </a:r>
            <a:r>
              <a:rPr lang="en-GB"/>
              <a:t> is the study of how living things relate to each other and to their environment</a:t>
            </a:r>
            <a:r>
              <a:rPr lang="en-IE"/>
              <a:t> </a:t>
            </a:r>
          </a:p>
          <a:p>
            <a:pPr eaLnBrk="1" hangingPunct="1">
              <a:buFontTx/>
              <a:buNone/>
            </a:pPr>
            <a:endParaRPr lang="en-IE"/>
          </a:p>
          <a:p>
            <a:pPr eaLnBrk="1" hangingPunct="1">
              <a:buFontTx/>
              <a:buNone/>
            </a:pPr>
            <a:r>
              <a:rPr lang="en-IE"/>
              <a:t>Their </a:t>
            </a:r>
            <a:r>
              <a:rPr lang="en-IE">
                <a:solidFill>
                  <a:srgbClr val="FF0000"/>
                </a:solidFill>
              </a:rPr>
              <a:t>environment</a:t>
            </a:r>
            <a:r>
              <a:rPr lang="en-IE"/>
              <a:t> refers to all the conditions in which the organism lives, which affect the growth and development of the organism.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A025E7E4-AAE3-45CE-99C8-C9A25F464E6A}" type="slidenum">
              <a:rPr lang="en-IE" sz="1400" smtClean="0"/>
              <a:pPr eaLnBrk="1" hangingPunct="1"/>
              <a:t>4</a:t>
            </a:fld>
            <a:endParaRPr lang="en-IE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What is an </a:t>
            </a:r>
            <a:r>
              <a:rPr lang="en-IE">
                <a:solidFill>
                  <a:srgbClr val="008000"/>
                </a:solidFill>
              </a:rPr>
              <a:t>Ecosystem</a:t>
            </a:r>
            <a:r>
              <a:rPr lang="en-IE"/>
              <a:t>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IE"/>
              <a:t>An </a:t>
            </a:r>
            <a:r>
              <a:rPr lang="en-IE">
                <a:solidFill>
                  <a:srgbClr val="008000"/>
                </a:solidFill>
              </a:rPr>
              <a:t>ecosystem</a:t>
            </a:r>
            <a:r>
              <a:rPr lang="en-IE"/>
              <a:t> is </a:t>
            </a:r>
            <a:r>
              <a:rPr lang="en-GB"/>
              <a:t>a </a:t>
            </a:r>
            <a:r>
              <a:rPr lang="en-GB">
                <a:solidFill>
                  <a:srgbClr val="FF0000"/>
                </a:solidFill>
              </a:rPr>
              <a:t>community</a:t>
            </a:r>
            <a:r>
              <a:rPr lang="en-GB"/>
              <a:t> of living organisms interacting with one another and their </a:t>
            </a:r>
            <a:r>
              <a:rPr lang="en-GB">
                <a:solidFill>
                  <a:srgbClr val="FF0000"/>
                </a:solidFill>
              </a:rPr>
              <a:t>non-living environment</a:t>
            </a:r>
            <a:r>
              <a:rPr lang="en-GB"/>
              <a:t> within a particular area.</a:t>
            </a:r>
          </a:p>
          <a:p>
            <a:pPr eaLnBrk="1" hangingPunct="1">
              <a:buFontTx/>
              <a:buNone/>
            </a:pPr>
            <a:r>
              <a:rPr lang="en-GB"/>
              <a:t>The earth itself is a true ecosystem as no part of it is completely isolated from the rest. </a:t>
            </a:r>
          </a:p>
          <a:p>
            <a:pPr eaLnBrk="1" hangingPunct="1">
              <a:buFontTx/>
              <a:buNone/>
            </a:pPr>
            <a:r>
              <a:rPr lang="en-GB">
                <a:solidFill>
                  <a:srgbClr val="008000"/>
                </a:solidFill>
              </a:rPr>
              <a:t>Ecosystem</a:t>
            </a:r>
            <a:r>
              <a:rPr lang="en-GB"/>
              <a:t> = Communities + Environment</a:t>
            </a:r>
            <a:r>
              <a:rPr lang="en-IE" sz="28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2586FAAA-A75C-4081-AD9D-2ADE0CBDEB29}" type="slidenum">
              <a:rPr lang="en-IE" sz="1400" smtClean="0"/>
              <a:pPr eaLnBrk="1" hangingPunct="1"/>
              <a:t>5</a:t>
            </a:fld>
            <a:endParaRPr lang="en-IE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Learning check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IE"/>
              <a:t>What is ecology?</a:t>
            </a:r>
          </a:p>
          <a:p>
            <a:pPr eaLnBrk="1" hangingPunct="1">
              <a:buFontTx/>
              <a:buNone/>
            </a:pPr>
            <a:endParaRPr lang="en-IE"/>
          </a:p>
          <a:p>
            <a:pPr eaLnBrk="1" hangingPunct="1">
              <a:buFontTx/>
              <a:buNone/>
            </a:pPr>
            <a:r>
              <a:rPr lang="en-GB">
                <a:solidFill>
                  <a:srgbClr val="FF0000"/>
                </a:solidFill>
              </a:rPr>
              <a:t>Ecology</a:t>
            </a:r>
            <a:r>
              <a:rPr lang="en-GB"/>
              <a:t> is the study of how living things relate to each other and to their environment</a:t>
            </a:r>
            <a:endParaRPr lang="en-I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0056FEB1-0889-4D27-A377-419B5E23F8BD}" type="slidenum">
              <a:rPr lang="en-IE" sz="1400" smtClean="0"/>
              <a:pPr eaLnBrk="1" hangingPunct="1"/>
              <a:t>6</a:t>
            </a:fld>
            <a:endParaRPr lang="en-IE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>
                <a:solidFill>
                  <a:schemeClr val="accent2"/>
                </a:solidFill>
              </a:rPr>
              <a:t>Diversity of ecosystems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/>
              <a:t>Woodland,		Hedgerow, </a:t>
            </a:r>
          </a:p>
          <a:p>
            <a:pPr algn="ctr" eaLnBrk="1" hangingPunct="1">
              <a:buFontTx/>
              <a:buNone/>
            </a:pPr>
            <a:r>
              <a:rPr lang="en-GB"/>
              <a:t>Seashore,		Marine,</a:t>
            </a:r>
          </a:p>
          <a:p>
            <a:pPr algn="ctr" eaLnBrk="1" hangingPunct="1">
              <a:buFontTx/>
              <a:buNone/>
            </a:pPr>
            <a:r>
              <a:rPr lang="en-IE"/>
              <a:t>Grassland,		Freshwater, </a:t>
            </a:r>
          </a:p>
          <a:p>
            <a:pPr algn="ctr" eaLnBrk="1" hangingPunct="1">
              <a:buFontTx/>
              <a:buNone/>
            </a:pPr>
            <a:r>
              <a:rPr lang="en-GB"/>
              <a:t>Tree, etc. </a:t>
            </a:r>
          </a:p>
          <a:p>
            <a:pPr algn="ctr" eaLnBrk="1" hangingPunct="1">
              <a:buFontTx/>
              <a:buNone/>
            </a:pPr>
            <a:r>
              <a:rPr lang="en-GB"/>
              <a:t>Can you name some more?</a:t>
            </a:r>
          </a:p>
          <a:p>
            <a:pPr algn="ctr" eaLnBrk="1" hangingPunct="1">
              <a:buFontTx/>
              <a:buNone/>
            </a:pPr>
            <a:endParaRPr lang="en-GB"/>
          </a:p>
          <a:p>
            <a:pPr algn="ctr" eaLnBrk="1" hangingPunct="1">
              <a:buFontTx/>
              <a:buNone/>
            </a:pPr>
            <a:r>
              <a:rPr lang="en-IE"/>
              <a:t>Ecosystems can be very large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44A894E2-DE4A-4318-8C9A-AFEF28597939}" type="slidenum">
              <a:rPr lang="en-IE" sz="1400" smtClean="0"/>
              <a:pPr eaLnBrk="1" hangingPunct="1"/>
              <a:t>7</a:t>
            </a:fld>
            <a:endParaRPr lang="en-IE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To study an ecosystem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/>
              <a:t>We divide the ecosystem into a number of smaller, more manageable areas (habitats). </a:t>
            </a:r>
          </a:p>
          <a:p>
            <a:pPr eaLnBrk="1" hangingPunct="1">
              <a:buFontTx/>
              <a:buNone/>
            </a:pPr>
            <a:r>
              <a:rPr lang="en-GB"/>
              <a:t>Individual </a:t>
            </a:r>
            <a:r>
              <a:rPr lang="en-GB">
                <a:solidFill>
                  <a:srgbClr val="008000"/>
                </a:solidFill>
              </a:rPr>
              <a:t>habitats</a:t>
            </a:r>
            <a:r>
              <a:rPr lang="en-GB"/>
              <a:t> are then studied.</a:t>
            </a:r>
            <a:endParaRPr lang="en-I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771A4797-A0F2-4029-896F-A1BAA3834D65}" type="slidenum">
              <a:rPr lang="en-IE" sz="1400" smtClean="0"/>
              <a:pPr eaLnBrk="1" hangingPunct="1"/>
              <a:t>8</a:t>
            </a:fld>
            <a:endParaRPr lang="en-IE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Learning check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IE"/>
              <a:t>What is an ecosystem?</a:t>
            </a:r>
          </a:p>
          <a:p>
            <a:pPr eaLnBrk="1" hangingPunct="1">
              <a:buFontTx/>
              <a:buNone/>
            </a:pPr>
            <a:endParaRPr lang="en-IE"/>
          </a:p>
          <a:p>
            <a:pPr eaLnBrk="1" hangingPunct="1">
              <a:buFontTx/>
              <a:buNone/>
            </a:pPr>
            <a:r>
              <a:rPr lang="en-IE"/>
              <a:t>An </a:t>
            </a:r>
            <a:r>
              <a:rPr lang="en-IE">
                <a:solidFill>
                  <a:srgbClr val="008000"/>
                </a:solidFill>
              </a:rPr>
              <a:t>ecosystem</a:t>
            </a:r>
            <a:r>
              <a:rPr lang="en-IE"/>
              <a:t> is </a:t>
            </a:r>
            <a:r>
              <a:rPr lang="en-GB"/>
              <a:t>a </a:t>
            </a:r>
            <a:r>
              <a:rPr lang="en-GB">
                <a:solidFill>
                  <a:srgbClr val="FF0000"/>
                </a:solidFill>
              </a:rPr>
              <a:t>community</a:t>
            </a:r>
            <a:r>
              <a:rPr lang="en-GB"/>
              <a:t> of living organisms interacting with one another and their </a:t>
            </a:r>
            <a:r>
              <a:rPr lang="en-GB">
                <a:solidFill>
                  <a:srgbClr val="FF0000"/>
                </a:solidFill>
              </a:rPr>
              <a:t>non-living environment</a:t>
            </a:r>
            <a:r>
              <a:rPr lang="en-GB"/>
              <a:t> within a particular area.</a:t>
            </a:r>
            <a:endParaRPr lang="en-I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49F61D70-2A45-4D86-BF3B-3A18D48807BA}" type="slidenum">
              <a:rPr lang="en-IE" sz="1400" smtClean="0"/>
              <a:pPr eaLnBrk="1" hangingPunct="1"/>
              <a:t>9</a:t>
            </a:fld>
            <a:endParaRPr lang="en-IE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5638800" cy="1143000"/>
          </a:xfrm>
        </p:spPr>
        <p:txBody>
          <a:bodyPr/>
          <a:lstStyle/>
          <a:p>
            <a:pPr eaLnBrk="1" hangingPunct="1"/>
            <a:r>
              <a:rPr lang="en-IE"/>
              <a:t>What is the </a:t>
            </a:r>
            <a:r>
              <a:rPr lang="en-IE">
                <a:solidFill>
                  <a:srgbClr val="008000"/>
                </a:solidFill>
              </a:rPr>
              <a:t>Biosphere</a:t>
            </a:r>
            <a:r>
              <a:rPr lang="en-IE"/>
              <a:t>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IE"/>
              <a:t>The biosphere is that </a:t>
            </a:r>
            <a:r>
              <a:rPr lang="en-IE">
                <a:solidFill>
                  <a:schemeClr val="accent2"/>
                </a:solidFill>
              </a:rPr>
              <a:t>part of the earth inhabited by living organisms</a:t>
            </a:r>
            <a:r>
              <a:rPr lang="en-IE"/>
              <a:t>, including land, ocean and the atmosphere in which life can exist. </a:t>
            </a:r>
          </a:p>
          <a:p>
            <a:pPr eaLnBrk="1" hangingPunct="1">
              <a:buFontTx/>
              <a:buNone/>
            </a:pPr>
            <a:r>
              <a:rPr lang="en-IE"/>
              <a:t>It is the global ecosystem.</a:t>
            </a:r>
          </a:p>
          <a:p>
            <a:pPr eaLnBrk="1" hangingPunct="1">
              <a:buFontTx/>
              <a:buNone/>
            </a:pPr>
            <a:endParaRPr lang="en-IE"/>
          </a:p>
        </p:txBody>
      </p:sp>
      <p:pic>
        <p:nvPicPr>
          <p:cNvPr id="13317" name="Picture 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7707" y="476672"/>
            <a:ext cx="2537693" cy="162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616</Words>
  <Application>Microsoft Office PowerPoint</Application>
  <PresentationFormat>On-screen Show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Default Design</vt:lpstr>
      <vt:lpstr>1.4.1 – 4 + 7 Ecology, Ecosystem, Biosphere, Habitat &amp; Niche</vt:lpstr>
      <vt:lpstr>Need to know</vt:lpstr>
      <vt:lpstr>What is Ecology?</vt:lpstr>
      <vt:lpstr>What is an Ecosystem?</vt:lpstr>
      <vt:lpstr>Learning check</vt:lpstr>
      <vt:lpstr>Diversity of ecosystems</vt:lpstr>
      <vt:lpstr>To study an ecosystem</vt:lpstr>
      <vt:lpstr>Learning check</vt:lpstr>
      <vt:lpstr>What is the Biosphere?</vt:lpstr>
      <vt:lpstr>Biosphere</vt:lpstr>
      <vt:lpstr>Relationships in the biosphere</vt:lpstr>
      <vt:lpstr>Learning check</vt:lpstr>
      <vt:lpstr>What is a Habitat?</vt:lpstr>
      <vt:lpstr>Summary</vt:lpstr>
      <vt:lpstr>Learning check</vt:lpstr>
      <vt:lpstr>Simple Definition</vt:lpstr>
      <vt:lpstr>Explanation of Niche</vt:lpstr>
      <vt:lpstr>Learning Check</vt:lpstr>
      <vt:lpstr>Lichens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1.4.1 - 1.4.4 Ecology, Ecosystem, Biosphere, Habitat</dc:title>
  <dc:subject>Biology</dc:subject>
  <dc:creator>EOC</dc:creator>
  <cp:lastModifiedBy>EOC</cp:lastModifiedBy>
  <cp:revision>13</cp:revision>
  <dcterms:created xsi:type="dcterms:W3CDTF">2007-07-17T08:42:58Z</dcterms:created>
  <dcterms:modified xsi:type="dcterms:W3CDTF">2018-08-07T11:59:54Z</dcterms:modified>
</cp:coreProperties>
</file>