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945688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400" b="1" u="sng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u="sng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u="sng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u="sng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u="sng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b="1" u="sng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b="1" u="sng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b="1" u="sng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b="1" u="sng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7" d="100"/>
          <a:sy n="87" d="100"/>
        </p:scale>
        <p:origin x="-486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279" cy="498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l" defTabSz="925139">
              <a:defRPr sz="1200"/>
            </a:lvl1pPr>
          </a:lstStyle>
          <a:p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721" y="0"/>
            <a:ext cx="2972279" cy="498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139">
              <a:defRPr sz="1200"/>
            </a:lvl1pPr>
          </a:lstStyle>
          <a:p>
            <a:endParaRPr lang="de-DE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397"/>
            <a:ext cx="2972279" cy="498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l" defTabSz="925139">
              <a:defRPr sz="1200"/>
            </a:lvl1pPr>
          </a:lstStyle>
          <a:p>
            <a:endParaRPr lang="de-DE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721" y="9447397"/>
            <a:ext cx="2972279" cy="498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139">
              <a:defRPr sz="1200"/>
            </a:lvl1pPr>
          </a:lstStyle>
          <a:p>
            <a:fld id="{A60A7D66-E77D-4189-91D7-B14AA26B2D4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1514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B1486-A2C2-414F-B512-B9BABB2F82D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D4813-9D22-438C-92AA-000E42B8CEB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B22BC-D892-442F-A523-9EAA8B730D7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4301F-33BD-4666-916C-03414048230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A325D-B43A-4CF7-B8C4-F2A63A42427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52DA9-B260-4622-BD37-021361324A6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024C9B-07F4-4D9B-94EE-5DCCC06CCF4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C37C2-D1B5-4601-8706-D948B4B4E01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7C224-8808-4A3B-A198-9909FC9674E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265F9-8910-4155-9B8E-3ED81CCEB15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0A334-1E33-4178-83DE-F96912C2891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 u="none"/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u="none"/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u="none"/>
            </a:lvl1pPr>
          </a:lstStyle>
          <a:p>
            <a:fld id="{BB2E829A-2421-4C33-93D5-01382C903D18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5181600" y="3175000"/>
            <a:ext cx="1816100" cy="1955800"/>
          </a:xfrm>
          <a:prstGeom prst="rect">
            <a:avLst/>
          </a:prstGeom>
          <a:solidFill>
            <a:srgbClr val="CCFF99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sz="1400" b="0" u="none">
              <a:latin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447800" y="3175000"/>
            <a:ext cx="1816100" cy="1955800"/>
          </a:xfrm>
          <a:prstGeom prst="rect">
            <a:avLst/>
          </a:prstGeom>
          <a:solidFill>
            <a:srgbClr val="CCFF99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sz="1400" b="0" u="none">
              <a:latin typeface="Arial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133600" y="3962400"/>
            <a:ext cx="365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in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362200" y="2819400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on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533400" y="4038600"/>
            <a:ext cx="612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near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914400" y="4724400"/>
            <a:ext cx="4206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by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530475" y="5197475"/>
            <a:ext cx="747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under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286000" y="4648200"/>
            <a:ext cx="7731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within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327400" y="4764088"/>
            <a:ext cx="365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at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810000" y="3276600"/>
            <a:ext cx="963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towards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495800" y="3657600"/>
            <a:ext cx="376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to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3810000" y="3886200"/>
            <a:ext cx="996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between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495800" y="4419600"/>
            <a:ext cx="557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into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444500" cy="3365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off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 rot="-5473312">
            <a:off x="6815931" y="3547269"/>
            <a:ext cx="725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along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7620000" y="4038600"/>
            <a:ext cx="636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from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6553200" y="4335463"/>
            <a:ext cx="86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out   of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 rot="-2588717">
            <a:off x="5715000" y="37338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across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 rot="-5473312">
            <a:off x="5103018" y="3659982"/>
            <a:ext cx="950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through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 rot="-5473312">
            <a:off x="3240087" y="4379913"/>
            <a:ext cx="714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down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 rot="-5473312">
            <a:off x="3381375" y="3248025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up</a:t>
            </a:r>
          </a:p>
        </p:txBody>
      </p:sp>
      <p:grpSp>
        <p:nvGrpSpPr>
          <p:cNvPr id="2074" name="Group 26"/>
          <p:cNvGrpSpPr>
            <a:grpSpLocks/>
          </p:cNvGrpSpPr>
          <p:nvPr/>
        </p:nvGrpSpPr>
        <p:grpSpPr bwMode="auto">
          <a:xfrm>
            <a:off x="1600200" y="1752600"/>
            <a:ext cx="5691188" cy="336550"/>
            <a:chOff x="1008" y="859"/>
            <a:chExt cx="3585" cy="212"/>
          </a:xfrm>
        </p:grpSpPr>
        <p:sp>
          <p:nvSpPr>
            <p:cNvPr id="2072" name="Text Box 24"/>
            <p:cNvSpPr txBox="1">
              <a:spLocks noChangeArrowheads="1"/>
            </p:cNvSpPr>
            <p:nvPr/>
          </p:nvSpPr>
          <p:spPr bwMode="auto">
            <a:xfrm>
              <a:off x="1008" y="859"/>
              <a:ext cx="7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de-DE" sz="1600" u="none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Wo ?  (Ort)</a:t>
              </a:r>
            </a:p>
          </p:txBody>
        </p:sp>
        <p:sp>
          <p:nvSpPr>
            <p:cNvPr id="2073" name="Text Box 25"/>
            <p:cNvSpPr txBox="1">
              <a:spLocks noChangeArrowheads="1"/>
            </p:cNvSpPr>
            <p:nvPr/>
          </p:nvSpPr>
          <p:spPr bwMode="auto">
            <a:xfrm>
              <a:off x="3168" y="859"/>
              <a:ext cx="14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de-DE" sz="1600" u="none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Wohin ?  (Bewegung)</a:t>
              </a:r>
            </a:p>
          </p:txBody>
        </p:sp>
      </p:grpSp>
      <p:sp>
        <p:nvSpPr>
          <p:cNvPr id="2077" name="Line 29"/>
          <p:cNvSpPr>
            <a:spLocks noChangeShapeType="1"/>
          </p:cNvSpPr>
          <p:nvPr/>
        </p:nvSpPr>
        <p:spPr bwMode="auto">
          <a:xfrm flipH="1">
            <a:off x="5486400" y="2590800"/>
            <a:ext cx="0" cy="3200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79" name="Line 31"/>
          <p:cNvSpPr>
            <a:spLocks noChangeShapeType="1"/>
          </p:cNvSpPr>
          <p:nvPr/>
        </p:nvSpPr>
        <p:spPr bwMode="auto">
          <a:xfrm flipV="1">
            <a:off x="4800600" y="2667000"/>
            <a:ext cx="2667000" cy="289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80" name="Line 32"/>
          <p:cNvSpPr>
            <a:spLocks noChangeShapeType="1"/>
          </p:cNvSpPr>
          <p:nvPr/>
        </p:nvSpPr>
        <p:spPr bwMode="auto">
          <a:xfrm>
            <a:off x="6629400" y="46482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81" name="Line 33"/>
          <p:cNvSpPr>
            <a:spLocks noChangeShapeType="1"/>
          </p:cNvSpPr>
          <p:nvPr/>
        </p:nvSpPr>
        <p:spPr bwMode="auto">
          <a:xfrm>
            <a:off x="7010400" y="43434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82" name="Line 34"/>
          <p:cNvSpPr>
            <a:spLocks noChangeShapeType="1"/>
          </p:cNvSpPr>
          <p:nvPr/>
        </p:nvSpPr>
        <p:spPr bwMode="auto">
          <a:xfrm flipV="1">
            <a:off x="7772400" y="38862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83" name="Line 35"/>
          <p:cNvSpPr>
            <a:spLocks noChangeShapeType="1"/>
          </p:cNvSpPr>
          <p:nvPr/>
        </p:nvSpPr>
        <p:spPr bwMode="auto">
          <a:xfrm>
            <a:off x="7086600" y="3200400"/>
            <a:ext cx="0" cy="1981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84" name="Line 36"/>
          <p:cNvSpPr>
            <a:spLocks noChangeShapeType="1"/>
          </p:cNvSpPr>
          <p:nvPr/>
        </p:nvSpPr>
        <p:spPr bwMode="auto">
          <a:xfrm>
            <a:off x="4572000" y="47244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85" name="Line 37"/>
          <p:cNvSpPr>
            <a:spLocks noChangeShapeType="1"/>
          </p:cNvSpPr>
          <p:nvPr/>
        </p:nvSpPr>
        <p:spPr bwMode="auto">
          <a:xfrm flipH="1">
            <a:off x="4267200" y="38862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3886200" y="35814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 flipV="1">
            <a:off x="3276600" y="4191000"/>
            <a:ext cx="1905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88" name="Line 40"/>
          <p:cNvSpPr>
            <a:spLocks noChangeShapeType="1"/>
          </p:cNvSpPr>
          <p:nvPr/>
        </p:nvSpPr>
        <p:spPr bwMode="auto">
          <a:xfrm flipV="1">
            <a:off x="3733800" y="32004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 flipV="1">
            <a:off x="3733800" y="42672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90" name="Oval 42"/>
          <p:cNvSpPr>
            <a:spLocks noChangeArrowheads="1"/>
          </p:cNvSpPr>
          <p:nvPr/>
        </p:nvSpPr>
        <p:spPr bwMode="auto">
          <a:xfrm>
            <a:off x="2209800" y="3021013"/>
            <a:ext cx="141288" cy="103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103" name="Group 55"/>
          <p:cNvGrpSpPr>
            <a:grpSpLocks/>
          </p:cNvGrpSpPr>
          <p:nvPr/>
        </p:nvGrpSpPr>
        <p:grpSpPr bwMode="auto">
          <a:xfrm>
            <a:off x="2514600" y="2209800"/>
            <a:ext cx="1055688" cy="336550"/>
            <a:chOff x="1392" y="1488"/>
            <a:chExt cx="665" cy="212"/>
          </a:xfrm>
        </p:grpSpPr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1536" y="1488"/>
              <a:ext cx="5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de-DE" sz="1600" u="none">
                  <a:latin typeface="Arial" charset="0"/>
                </a:rPr>
                <a:t>above </a:t>
              </a:r>
            </a:p>
          </p:txBody>
        </p:sp>
        <p:sp>
          <p:nvSpPr>
            <p:cNvPr id="2091" name="Oval 43"/>
            <p:cNvSpPr>
              <a:spLocks noChangeArrowheads="1"/>
            </p:cNvSpPr>
            <p:nvPr/>
          </p:nvSpPr>
          <p:spPr bwMode="auto">
            <a:xfrm>
              <a:off x="1392" y="1561"/>
              <a:ext cx="96" cy="6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092" name="Oval 44"/>
          <p:cNvSpPr>
            <a:spLocks noChangeArrowheads="1"/>
          </p:cNvSpPr>
          <p:nvPr/>
        </p:nvSpPr>
        <p:spPr bwMode="auto">
          <a:xfrm>
            <a:off x="1236663" y="4856163"/>
            <a:ext cx="141287" cy="103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93" name="Oval 45"/>
          <p:cNvSpPr>
            <a:spLocks noChangeArrowheads="1"/>
          </p:cNvSpPr>
          <p:nvPr/>
        </p:nvSpPr>
        <p:spPr bwMode="auto">
          <a:xfrm>
            <a:off x="762000" y="3962400"/>
            <a:ext cx="141288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94" name="Oval 46"/>
          <p:cNvSpPr>
            <a:spLocks noChangeArrowheads="1"/>
          </p:cNvSpPr>
          <p:nvPr/>
        </p:nvSpPr>
        <p:spPr bwMode="auto">
          <a:xfrm>
            <a:off x="2057400" y="4090988"/>
            <a:ext cx="141288" cy="103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95" name="Oval 47"/>
          <p:cNvSpPr>
            <a:spLocks noChangeArrowheads="1"/>
          </p:cNvSpPr>
          <p:nvPr/>
        </p:nvSpPr>
        <p:spPr bwMode="auto">
          <a:xfrm>
            <a:off x="3276600" y="4876800"/>
            <a:ext cx="141288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96" name="Oval 48"/>
          <p:cNvSpPr>
            <a:spLocks noChangeArrowheads="1"/>
          </p:cNvSpPr>
          <p:nvPr/>
        </p:nvSpPr>
        <p:spPr bwMode="auto">
          <a:xfrm>
            <a:off x="2438400" y="5334000"/>
            <a:ext cx="141288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97" name="Oval 49"/>
          <p:cNvSpPr>
            <a:spLocks noChangeArrowheads="1"/>
          </p:cNvSpPr>
          <p:nvPr/>
        </p:nvSpPr>
        <p:spPr bwMode="auto">
          <a:xfrm>
            <a:off x="2209800" y="4800600"/>
            <a:ext cx="141288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99" name="Text Box 51"/>
          <p:cNvSpPr txBox="1">
            <a:spLocks noChangeArrowheads="1"/>
          </p:cNvSpPr>
          <p:nvPr/>
        </p:nvSpPr>
        <p:spPr bwMode="auto">
          <a:xfrm>
            <a:off x="1219200" y="685800"/>
            <a:ext cx="6629400" cy="76200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4400" u="none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The Prepositions</a:t>
            </a:r>
          </a:p>
        </p:txBody>
      </p:sp>
      <p:grpSp>
        <p:nvGrpSpPr>
          <p:cNvPr id="2102" name="Group 54"/>
          <p:cNvGrpSpPr>
            <a:grpSpLocks/>
          </p:cNvGrpSpPr>
          <p:nvPr/>
        </p:nvGrpSpPr>
        <p:grpSpPr bwMode="auto">
          <a:xfrm>
            <a:off x="2362200" y="2590800"/>
            <a:ext cx="838200" cy="336550"/>
            <a:chOff x="1392" y="1632"/>
            <a:chExt cx="528" cy="212"/>
          </a:xfrm>
        </p:grpSpPr>
        <p:sp>
          <p:nvSpPr>
            <p:cNvPr id="2100" name="Rectangle 52"/>
            <p:cNvSpPr>
              <a:spLocks noChangeArrowheads="1"/>
            </p:cNvSpPr>
            <p:nvPr/>
          </p:nvSpPr>
          <p:spPr bwMode="auto">
            <a:xfrm>
              <a:off x="1488" y="1632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de-DE" sz="1600" u="none">
                  <a:latin typeface="Arial" charset="0"/>
                </a:rPr>
                <a:t>over</a:t>
              </a:r>
            </a:p>
          </p:txBody>
        </p:sp>
        <p:sp>
          <p:nvSpPr>
            <p:cNvPr id="2101" name="Oval 53"/>
            <p:cNvSpPr>
              <a:spLocks noChangeArrowheads="1"/>
            </p:cNvSpPr>
            <p:nvPr/>
          </p:nvSpPr>
          <p:spPr bwMode="auto">
            <a:xfrm>
              <a:off x="1392" y="1706"/>
              <a:ext cx="96" cy="6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104" name="Text Box 56"/>
          <p:cNvSpPr txBox="1">
            <a:spLocks noChangeArrowheads="1"/>
          </p:cNvSpPr>
          <p:nvPr/>
        </p:nvSpPr>
        <p:spPr bwMode="auto">
          <a:xfrm>
            <a:off x="2209800" y="5638800"/>
            <a:ext cx="817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600" u="none">
                <a:latin typeface="Arial" charset="0"/>
              </a:rPr>
              <a:t> below</a:t>
            </a:r>
          </a:p>
        </p:txBody>
      </p:sp>
      <p:sp>
        <p:nvSpPr>
          <p:cNvPr id="2105" name="Oval 57"/>
          <p:cNvSpPr>
            <a:spLocks noChangeArrowheads="1"/>
          </p:cNvSpPr>
          <p:nvPr/>
        </p:nvSpPr>
        <p:spPr bwMode="auto">
          <a:xfrm>
            <a:off x="2117725" y="5775325"/>
            <a:ext cx="141288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057400" y="22098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lnSpc>
                <a:spcPct val="80000"/>
              </a:lnSpc>
            </a:pPr>
            <a:r>
              <a:rPr lang="en-GB" sz="1600" u="none" dirty="0">
                <a:latin typeface="Arial" charset="0"/>
              </a:rPr>
              <a:t>can </a:t>
            </a:r>
            <a:r>
              <a:rPr lang="en-GB" sz="2000" u="none" dirty="0">
                <a:latin typeface="Arial" charset="0"/>
              </a:rPr>
              <a:t>     </a:t>
            </a:r>
            <a:r>
              <a:rPr lang="en-GB" sz="1400" u="none" dirty="0">
                <a:latin typeface="Arial" charset="0"/>
              </a:rPr>
              <a:t>(</a:t>
            </a:r>
            <a:r>
              <a:rPr lang="en-GB" sz="1400" u="none" dirty="0" smtClean="0">
                <a:latin typeface="Arial" charset="0"/>
              </a:rPr>
              <a:t>informal)</a:t>
            </a:r>
            <a:endParaRPr lang="en-GB" sz="1400" u="none" dirty="0">
              <a:latin typeface="Arial" charset="0"/>
            </a:endParaRPr>
          </a:p>
          <a:p>
            <a:pPr algn="l">
              <a:lnSpc>
                <a:spcPct val="80000"/>
              </a:lnSpc>
            </a:pPr>
            <a:r>
              <a:rPr lang="en-GB" sz="1600" u="none" dirty="0">
                <a:latin typeface="Arial" charset="0"/>
              </a:rPr>
              <a:t>could</a:t>
            </a:r>
            <a:r>
              <a:rPr lang="en-GB" sz="2000" u="none" dirty="0">
                <a:latin typeface="Arial" charset="0"/>
              </a:rPr>
              <a:t>   </a:t>
            </a:r>
            <a:r>
              <a:rPr lang="en-GB" sz="1400" u="none" dirty="0">
                <a:latin typeface="Arial" charset="0"/>
              </a:rPr>
              <a:t>(polite)</a:t>
            </a:r>
          </a:p>
          <a:p>
            <a:pPr algn="l">
              <a:lnSpc>
                <a:spcPct val="80000"/>
              </a:lnSpc>
            </a:pPr>
            <a:r>
              <a:rPr lang="en-GB" sz="1600" u="none" dirty="0" smtClean="0">
                <a:latin typeface="Arial" charset="0"/>
              </a:rPr>
              <a:t>may ?</a:t>
            </a:r>
            <a:r>
              <a:rPr lang="en-GB" sz="2000" u="none" dirty="0" smtClean="0">
                <a:latin typeface="Arial" charset="0"/>
              </a:rPr>
              <a:t>  </a:t>
            </a:r>
            <a:r>
              <a:rPr lang="en-GB" sz="1400" u="none" dirty="0">
                <a:latin typeface="Arial" charset="0"/>
              </a:rPr>
              <a:t>(formal)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810000" y="22098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562600" y="22098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057400" y="31242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810000" y="31242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5562600" y="31242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GB" sz="1600" u="none" dirty="0">
                <a:latin typeface="Arial" charset="0"/>
              </a:rPr>
              <a:t>will be able to</a:t>
            </a:r>
          </a:p>
          <a:p>
            <a:pPr algn="l"/>
            <a:r>
              <a:rPr lang="en-GB" sz="1400" u="none" dirty="0">
                <a:latin typeface="Arial" charset="0"/>
              </a:rPr>
              <a:t>(coming ability)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2057400" y="40386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1600" u="none">
                <a:latin typeface="Arial" charset="0"/>
              </a:rPr>
              <a:t>could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810000" y="40386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5562600" y="40386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lnSpc>
                <a:spcPct val="140000"/>
              </a:lnSpc>
            </a:pPr>
            <a:r>
              <a:rPr lang="en-GB" sz="1600" u="none" dirty="0">
                <a:latin typeface="Arial" charset="0"/>
              </a:rPr>
              <a:t>could        </a:t>
            </a:r>
            <a:r>
              <a:rPr lang="en-GB" sz="1400" u="none" dirty="0">
                <a:latin typeface="Arial" charset="0"/>
              </a:rPr>
              <a:t>(facts )</a:t>
            </a:r>
          </a:p>
          <a:p>
            <a:pPr algn="l">
              <a:lnSpc>
                <a:spcPct val="110000"/>
              </a:lnSpc>
            </a:pPr>
            <a:r>
              <a:rPr lang="en-GB" sz="1400" u="none" dirty="0">
                <a:latin typeface="Arial" charset="0"/>
              </a:rPr>
              <a:t>was able to           </a:t>
            </a:r>
          </a:p>
          <a:p>
            <a:pPr algn="l">
              <a:lnSpc>
                <a:spcPct val="110000"/>
              </a:lnSpc>
            </a:pPr>
            <a:r>
              <a:rPr lang="en-GB" sz="1400" u="none" dirty="0">
                <a:solidFill>
                  <a:schemeClr val="bg2"/>
                </a:solidFill>
                <a:latin typeface="Arial" charset="0"/>
              </a:rPr>
              <a:t>                   </a:t>
            </a:r>
            <a:r>
              <a:rPr lang="en-GB" sz="1400" u="none" dirty="0">
                <a:latin typeface="Arial" charset="0"/>
              </a:rPr>
              <a:t>(details)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2057400" y="1828800"/>
            <a:ext cx="1752600" cy="3810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1600" u="none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permission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3810000" y="1828800"/>
            <a:ext cx="1752600" cy="3810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1600" u="none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events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5562600" y="1828800"/>
            <a:ext cx="1752600" cy="3810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1600" u="none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ability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1219200" y="457200"/>
            <a:ext cx="7162800" cy="76200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 u="none" dirty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E</a:t>
            </a:r>
            <a:r>
              <a:rPr lang="en-GB" sz="4400" u="none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xpressing </a:t>
            </a:r>
            <a:r>
              <a:rPr lang="en-GB" sz="4400" u="none" dirty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P</a:t>
            </a:r>
            <a:r>
              <a:rPr lang="en-GB" sz="4400" u="none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ossibility</a:t>
            </a:r>
            <a:endParaRPr lang="en-GB" sz="4400" u="none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511175" y="2251075"/>
            <a:ext cx="11652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1600" u="none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present</a:t>
            </a:r>
          </a:p>
          <a:p>
            <a:r>
              <a:rPr lang="en-GB" sz="1600" u="none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future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511175" y="3200400"/>
            <a:ext cx="11652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1600" u="none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future</a:t>
            </a:r>
          </a:p>
          <a:p>
            <a:r>
              <a:rPr lang="en-GB" sz="1600" u="none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only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511175" y="4114800"/>
            <a:ext cx="11652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1600" u="none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past</a:t>
            </a:r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 flipV="1">
            <a:off x="2362200" y="3352800"/>
            <a:ext cx="1066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3810000" y="31242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1600" u="none" dirty="0">
                <a:latin typeface="Arial" charset="0"/>
              </a:rPr>
              <a:t>may </a:t>
            </a:r>
            <a:r>
              <a:rPr lang="en-GB" sz="1200" u="none" dirty="0" smtClean="0">
                <a:latin typeface="Arial" charset="0"/>
              </a:rPr>
              <a:t>(perhaps)</a:t>
            </a:r>
            <a:endParaRPr lang="en-GB" sz="1200" u="none" dirty="0">
              <a:latin typeface="Arial" charset="0"/>
            </a:endParaRPr>
          </a:p>
          <a:p>
            <a:r>
              <a:rPr lang="en-GB" sz="1600" u="none" dirty="0" smtClean="0">
                <a:latin typeface="Arial" charset="0"/>
              </a:rPr>
              <a:t>could </a:t>
            </a:r>
            <a:r>
              <a:rPr lang="en-GB" sz="1000" u="none" dirty="0" smtClean="0">
                <a:latin typeface="Arial" charset="0"/>
              </a:rPr>
              <a:t>(options)</a:t>
            </a:r>
          </a:p>
          <a:p>
            <a:r>
              <a:rPr lang="en-GB" sz="1600" u="none" dirty="0" smtClean="0">
                <a:latin typeface="Arial" charset="0"/>
              </a:rPr>
              <a:t>might*</a:t>
            </a:r>
            <a:endParaRPr lang="en-GB" sz="1400" u="none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3810000" y="40386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1600" u="none" dirty="0">
                <a:latin typeface="Arial" charset="0"/>
              </a:rPr>
              <a:t>could </a:t>
            </a:r>
            <a:r>
              <a:rPr lang="en-GB" sz="1600" u="none" dirty="0" smtClean="0">
                <a:latin typeface="Arial" charset="0"/>
              </a:rPr>
              <a:t>have</a:t>
            </a:r>
          </a:p>
          <a:p>
            <a:r>
              <a:rPr lang="en-GB" sz="900" u="none" dirty="0" smtClean="0">
                <a:latin typeface="Arial" charset="0"/>
              </a:rPr>
              <a:t>(possible but </a:t>
            </a:r>
            <a:r>
              <a:rPr lang="en-GB" sz="900" dirty="0" smtClean="0">
                <a:latin typeface="Arial" charset="0"/>
              </a:rPr>
              <a:t>not</a:t>
            </a:r>
            <a:r>
              <a:rPr lang="en-GB" sz="900" u="none" dirty="0" smtClean="0">
                <a:latin typeface="Arial" charset="0"/>
              </a:rPr>
              <a:t> achieved)</a:t>
            </a:r>
            <a:endParaRPr lang="en-GB" sz="900" u="none" dirty="0">
              <a:latin typeface="Arial" charset="0"/>
            </a:endParaRPr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3810000" y="22098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en-GB" sz="1600" u="none" dirty="0">
                <a:latin typeface="Arial" charset="0"/>
              </a:rPr>
              <a:t>can</a:t>
            </a:r>
          </a:p>
          <a:p>
            <a:pPr>
              <a:lnSpc>
                <a:spcPct val="80000"/>
              </a:lnSpc>
            </a:pPr>
            <a:endParaRPr lang="en-GB" sz="1600" u="none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400" u="none" dirty="0" smtClean="0">
                <a:latin typeface="Arial" charset="0"/>
              </a:rPr>
              <a:t>(every </a:t>
            </a:r>
            <a:r>
              <a:rPr lang="en-GB" sz="1400" u="none" dirty="0">
                <a:latin typeface="Arial" charset="0"/>
              </a:rPr>
              <a:t>day</a:t>
            </a:r>
          </a:p>
          <a:p>
            <a:pPr>
              <a:lnSpc>
                <a:spcPct val="80000"/>
              </a:lnSpc>
            </a:pPr>
            <a:r>
              <a:rPr lang="en-GB" sz="1400" u="none" dirty="0" smtClean="0">
                <a:latin typeface="Arial" charset="0"/>
              </a:rPr>
              <a:t>happenings)</a:t>
            </a:r>
            <a:endParaRPr lang="en-GB" sz="1400" u="none" dirty="0">
              <a:latin typeface="Arial" charset="0"/>
            </a:endParaRPr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5562600" y="22098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GB" sz="1600" u="none" dirty="0">
                <a:latin typeface="Arial" charset="0"/>
              </a:rPr>
              <a:t>can </a:t>
            </a:r>
            <a:r>
              <a:rPr lang="en-GB" sz="2000" u="none" dirty="0">
                <a:latin typeface="Arial" charset="0"/>
              </a:rPr>
              <a:t>    </a:t>
            </a:r>
            <a:r>
              <a:rPr lang="en-GB" sz="1400" u="none" dirty="0">
                <a:latin typeface="Arial" charset="0"/>
              </a:rPr>
              <a:t>(facts only</a:t>
            </a:r>
            <a:r>
              <a:rPr lang="en-GB" sz="1400" u="none" dirty="0">
                <a:solidFill>
                  <a:schemeClr val="bg2"/>
                </a:solidFill>
                <a:latin typeface="Arial" charset="0"/>
              </a:rPr>
              <a:t>)</a:t>
            </a:r>
          </a:p>
          <a:p>
            <a:pPr algn="l">
              <a:lnSpc>
                <a:spcPct val="120000"/>
              </a:lnSpc>
            </a:pPr>
            <a:r>
              <a:rPr lang="en-GB" sz="1600" u="none" dirty="0">
                <a:latin typeface="Arial" charset="0"/>
              </a:rPr>
              <a:t>am able to</a:t>
            </a:r>
          </a:p>
          <a:p>
            <a:pPr algn="l">
              <a:lnSpc>
                <a:spcPct val="120000"/>
              </a:lnSpc>
            </a:pPr>
            <a:r>
              <a:rPr lang="en-GB" sz="1400" u="none" dirty="0">
                <a:solidFill>
                  <a:schemeClr val="bg2"/>
                </a:solidFill>
                <a:latin typeface="Arial" charset="0"/>
              </a:rPr>
              <a:t>	</a:t>
            </a:r>
            <a:r>
              <a:rPr lang="en-GB" sz="1400" u="none" dirty="0">
                <a:latin typeface="Arial" charset="0"/>
              </a:rPr>
              <a:t>(details)</a:t>
            </a:r>
          </a:p>
          <a:p>
            <a:pPr algn="l">
              <a:lnSpc>
                <a:spcPct val="80000"/>
              </a:lnSpc>
            </a:pPr>
            <a:endParaRPr lang="en-GB" sz="1400" u="none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1981200" y="5715000"/>
            <a:ext cx="1066800" cy="3810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2182813" y="5775325"/>
            <a:ext cx="8175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 u="none">
                <a:latin typeface="Arial" charset="0"/>
              </a:rPr>
              <a:t>might*</a:t>
            </a: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3124200" y="6172200"/>
            <a:ext cx="2438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u="none">
                <a:latin typeface="Arial" charset="0"/>
              </a:rPr>
              <a:t>low probability</a:t>
            </a: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3200400" y="5410200"/>
            <a:ext cx="2438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u="none">
                <a:latin typeface="Arial" charset="0"/>
              </a:rPr>
              <a:t>high probability</a:t>
            </a:r>
          </a:p>
        </p:txBody>
      </p:sp>
      <p:sp>
        <p:nvSpPr>
          <p:cNvPr id="4132" name="AutoShape 36"/>
          <p:cNvSpPr>
            <a:spLocks noChangeArrowheads="1"/>
          </p:cNvSpPr>
          <p:nvPr/>
        </p:nvSpPr>
        <p:spPr bwMode="auto">
          <a:xfrm>
            <a:off x="3200400" y="5334000"/>
            <a:ext cx="457200" cy="3810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134" name="AutoShape 38"/>
          <p:cNvSpPr>
            <a:spLocks noChangeArrowheads="1"/>
          </p:cNvSpPr>
          <p:nvPr/>
        </p:nvSpPr>
        <p:spPr bwMode="auto">
          <a:xfrm flipV="1">
            <a:off x="3200400" y="6019800"/>
            <a:ext cx="457200" cy="3810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3048000" y="5257800"/>
            <a:ext cx="385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u="none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+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3048000" y="6096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u="none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-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Bildschirmpräsentation (4:3)</PresentationFormat>
  <Paragraphs>60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Standarddesign</vt:lpstr>
      <vt:lpstr>PowerPoint-Präsentation</vt:lpstr>
      <vt:lpstr>PowerPoint-Präsentation</vt:lpstr>
      <vt:lpstr>PowerPoint-Präsentation</vt:lpstr>
      <vt:lpstr>PowerPoint-Präsentation</vt:lpstr>
    </vt:vector>
  </TitlesOfParts>
  <Company>Meteor Gummiwerke Bockenem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hvb</dc:creator>
  <cp:lastModifiedBy>Marvell, Will de</cp:lastModifiedBy>
  <cp:revision>22</cp:revision>
  <cp:lastPrinted>2012-09-10T06:12:05Z</cp:lastPrinted>
  <dcterms:created xsi:type="dcterms:W3CDTF">2002-10-22T19:52:32Z</dcterms:created>
  <dcterms:modified xsi:type="dcterms:W3CDTF">2013-08-26T15:10:17Z</dcterms:modified>
</cp:coreProperties>
</file>