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3" r:id="rId4"/>
    <p:sldId id="264" r:id="rId5"/>
    <p:sldId id="268" r:id="rId6"/>
    <p:sldId id="269" r:id="rId7"/>
    <p:sldId id="258" r:id="rId8"/>
    <p:sldId id="266" r:id="rId9"/>
    <p:sldId id="265" r:id="rId10"/>
    <p:sldId id="260" r:id="rId11"/>
    <p:sldId id="296" r:id="rId12"/>
    <p:sldId id="297" r:id="rId13"/>
    <p:sldId id="261" r:id="rId14"/>
    <p:sldId id="262" r:id="rId15"/>
    <p:sldId id="309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CF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69" autoAdjust="0"/>
    <p:restoredTop sz="92776" autoAdjust="0"/>
  </p:normalViewPr>
  <p:slideViewPr>
    <p:cSldViewPr snapToGrid="0" showGuides="1">
      <p:cViewPr varScale="1">
        <p:scale>
          <a:sx n="65" d="100"/>
          <a:sy n="65" d="100"/>
        </p:scale>
        <p:origin x="6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387A7-3D9E-4743-987D-9B53A0459724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89B14-2FF7-409E-B14E-75FC73064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89B14-2FF7-409E-B14E-75FC73064F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4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89B14-2FF7-409E-B14E-75FC73064F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6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89B14-2FF7-409E-B14E-75FC73064F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54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368B-54F9-4BD5-9527-A2770D01E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0C358-23B7-4661-8C07-7AEADCBD5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1E14A-460F-4399-97A6-9591E359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864F-250B-4997-A0C6-A845035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F38F-A1D7-4E19-B7A3-F6F2122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203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D6BF-BCBB-4676-9870-0B121F56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1E4F2-EA36-43F6-9D81-94CA94B34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149FF-4286-4643-A8A0-D9E4F472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23A54-44E9-431A-8E7B-B246470E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555B-5D7C-4BFC-A50D-7AB90152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26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41352-1BBB-4C06-A532-49E14F2E2D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1C390-9C50-4F3A-BCD9-D06725C09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97D51-CC79-4DD2-81DA-FCDC5481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7135-7926-44DD-A8AB-FCD20A3F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2F875-C741-42A1-91C8-99E27E6C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539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501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994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8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597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686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01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2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60C9-82A6-46C9-A4B5-6D3BB502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72B8-FF40-4B88-9098-B84553E4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2EC2F-FBAB-48BA-B8F6-4B3690A9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9B32-C24D-4804-8BAB-511F7F34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E83B-4B33-46BF-93BE-5B7EF186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4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0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123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1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E254-04E6-4ACF-A58A-D8E683DD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F2D8-B9BE-4E22-A8E3-F668392CC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D931C-8325-46A7-A724-6C8FEC2E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F2172-6603-4980-85C1-26C07F1F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9775-900A-4961-AFA9-3F66D84A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7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40F17-9B24-4051-9F09-ED5E8290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11E7-FEFA-4242-8DFA-BE4E8681C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03D6C-7DF8-4345-98A0-ECBB10819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5BA0-E0D8-4BB9-8754-47EC2582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7DE53-2B44-4E60-8DAB-8B71ED93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6B670-B329-4ADC-9076-84C17E1D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3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76E2-C370-4C61-B082-2C07470F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86C91-B593-4FCC-B5AF-9C7FFE498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487B7-EAD7-4FA0-9874-66B1D4E7E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50FD8-884C-4A36-BE9C-37C657602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E3DAA-2270-4FE2-976B-2CF456940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9AFDE-26D0-4729-8473-4F796A59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412475-B0CF-4387-B081-F456FA0D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446AC-9BBA-4DB7-A30C-4AA58F17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DBB9F-4FFC-4F3A-AEA3-0D426FBF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61647-4A73-48CD-A57C-5F364174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A52E3-7007-4E47-B01A-D20D3A4C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90F61-CBAB-4492-ACB9-7E0B92A2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4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E101A-E7D7-4A50-B6C6-C8E819DA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71934-21ED-48FB-AF75-2A8F0D3B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B2813-7D05-4680-967F-1627EE36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89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D104-35A7-44F0-A1D7-A866C8CD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03DC-FDBE-44A6-8571-6FC783A2E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50644-8169-44CB-9CB1-7CAB8E62A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21B7B-84FB-4FF9-9211-7A486E32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7D33-4DAD-47E5-AEAC-28B82A54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6AD5C-271C-4F76-A48E-E9F320D0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D114-3CA6-485C-B1CE-07970D7B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9715EB-0FFB-41D6-80F1-D58C655EA3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A714C-4B45-46E6-8483-75150F5BB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447DA-A2E2-4611-8672-8F177D16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61C59-13F9-4817-9E9F-95E12C9A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C5D10-D0AB-4B5C-ACA5-55F0A217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25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FB726-07B6-4457-BD34-23AF25F7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ECF88-C0AC-4617-9B2C-1E0FE8FD4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6CA1-C1E8-4F97-850D-703624CDB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DA2A3-55BE-473F-9245-F91E07D6E14D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533B-B632-4D9E-B5FC-2164E81BC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69066-EB8C-41F1-B4EE-81D2F0CFA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0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91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CA6BF0-C3DA-4638-8E8D-5E7E754FE4D1}"/>
              </a:ext>
            </a:extLst>
          </p:cNvPr>
          <p:cNvSpPr txBox="1"/>
          <p:nvPr/>
        </p:nvSpPr>
        <p:spPr>
          <a:xfrm>
            <a:off x="1305688" y="2075077"/>
            <a:ext cx="9027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0" b="1" dirty="0"/>
              <a:t>THE ‘</a:t>
            </a:r>
            <a:r>
              <a:rPr lang="en-GB" sz="9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ING</a:t>
            </a:r>
            <a:r>
              <a:rPr lang="en-GB" sz="9000" b="1" dirty="0"/>
              <a:t>’ THING-WHATEVER IS IT?</a:t>
            </a:r>
          </a:p>
        </p:txBody>
      </p:sp>
      <p:pic>
        <p:nvPicPr>
          <p:cNvPr id="6" name="first bit">
            <a:hlinkClick r:id="" action="ppaction://media"/>
            <a:extLst>
              <a:ext uri="{FF2B5EF4-FFF2-40B4-BE49-F238E27FC236}">
                <a16:creationId xmlns:a16="http://schemas.microsoft.com/office/drawing/2014/main" id="{BA9FF225-3AB3-4054-8D5B-2FBB5A3AE0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8"/>
                </p14:media>
              </p:ext>
            </p:extLst>
          </p:nvPr>
        </p:nvPicPr>
        <p:blipFill rotWithShape="1">
          <a:blip r:embed="rId5">
            <a:lum bright="28000" contrast="25000"/>
          </a:blip>
          <a:srcRect l="34582" t="18836" r="26246" b="22116"/>
          <a:stretch/>
        </p:blipFill>
        <p:spPr>
          <a:xfrm>
            <a:off x="3647766" y="373626"/>
            <a:ext cx="4296697" cy="3643087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08BC4AD0-5AEF-446C-A172-4134BEBA1E6D}"/>
              </a:ext>
            </a:extLst>
          </p:cNvPr>
          <p:cNvSpPr/>
          <p:nvPr/>
        </p:nvSpPr>
        <p:spPr>
          <a:xfrm>
            <a:off x="3559277" y="0"/>
            <a:ext cx="4520381" cy="4404852"/>
          </a:xfrm>
          <a:prstGeom prst="donut">
            <a:avLst>
              <a:gd name="adj" fmla="val 10438"/>
            </a:avLst>
          </a:prstGeom>
          <a:solidFill>
            <a:srgbClr val="FFFCFE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7B3722E4-8747-4495-8600-F263A06E1A80}"/>
              </a:ext>
            </a:extLst>
          </p:cNvPr>
          <p:cNvSpPr/>
          <p:nvPr/>
        </p:nvSpPr>
        <p:spPr>
          <a:xfrm>
            <a:off x="4305298" y="61569"/>
            <a:ext cx="3028337" cy="1946787"/>
          </a:xfrm>
          <a:prstGeom prst="blockArc">
            <a:avLst>
              <a:gd name="adj1" fmla="val 10656359"/>
              <a:gd name="adj2" fmla="val 0"/>
              <a:gd name="adj3" fmla="val 25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326890" y="141765"/>
            <a:ext cx="3736062" cy="235536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8232" y="431323"/>
            <a:ext cx="487363" cy="448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636" y="511394"/>
            <a:ext cx="3773751" cy="589575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2125" y="6382351"/>
            <a:ext cx="56708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5412" y="655802"/>
            <a:ext cx="3402131" cy="5611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INFINITIVE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736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GERUND</a:t>
            </a:r>
          </a:p>
        </p:txBody>
      </p:sp>
      <p:sp>
        <p:nvSpPr>
          <p:cNvPr id="14" name="Left Arrow Callout 20"/>
          <p:cNvSpPr/>
          <p:nvPr/>
        </p:nvSpPr>
        <p:spPr>
          <a:xfrm>
            <a:off x="7093496" y="4098885"/>
            <a:ext cx="4776983" cy="1683479"/>
          </a:xfrm>
          <a:prstGeom prst="leftArrowCallout">
            <a:avLst>
              <a:gd name="adj1" fmla="val 23975"/>
              <a:gd name="adj2" fmla="val 25000"/>
              <a:gd name="adj3" fmla="val 44984"/>
              <a:gd name="adj4" fmla="val 6497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 </a:t>
            </a:r>
            <a:r>
              <a:rPr kumimoji="0" lang="en-GB" sz="4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FUNCTION OF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56" y="2430160"/>
            <a:ext cx="3988330" cy="3592836"/>
          </a:xfrm>
          <a:prstGeom prst="rect">
            <a:avLst/>
          </a:prstGeom>
        </p:spPr>
      </p:pic>
      <p:sp>
        <p:nvSpPr>
          <p:cNvPr id="16" name="Left Arrow Callout 20">
            <a:extLst>
              <a:ext uri="{FF2B5EF4-FFF2-40B4-BE49-F238E27FC236}">
                <a16:creationId xmlns:a16="http://schemas.microsoft.com/office/drawing/2014/main" id="{E3ABD9BE-ADDF-45B0-AD17-3DC9EE29B783}"/>
              </a:ext>
            </a:extLst>
          </p:cNvPr>
          <p:cNvSpPr/>
          <p:nvPr/>
        </p:nvSpPr>
        <p:spPr>
          <a:xfrm>
            <a:off x="7120517" y="1162136"/>
            <a:ext cx="4749962" cy="1683480"/>
          </a:xfrm>
          <a:prstGeom prst="leftArrowCallout">
            <a:avLst>
              <a:gd name="adj1" fmla="val 25000"/>
              <a:gd name="adj2" fmla="val 25000"/>
              <a:gd name="adj3" fmla="val 51646"/>
              <a:gd name="adj4" fmla="val 6497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 </a:t>
            </a:r>
            <a:r>
              <a:rPr kumimoji="0" lang="en-GB" sz="4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BASIC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FORM OF A VERB</a:t>
            </a:r>
          </a:p>
        </p:txBody>
      </p:sp>
    </p:spTree>
    <p:extLst>
      <p:ext uri="{BB962C8B-B14F-4D97-AF65-F5344CB8AC3E}">
        <p14:creationId xmlns:p14="http://schemas.microsoft.com/office/powerpoint/2010/main" val="26906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ADB19B-B7A1-4C29-AC9B-6F1C5C00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54" y="1728180"/>
            <a:ext cx="2670279" cy="420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EBB3B-FEAB-4D41-A8C9-E1310AA76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256" y="1191685"/>
            <a:ext cx="3261643" cy="1493649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CA63008-D717-4D97-8258-8F81806B3CFD}"/>
              </a:ext>
            </a:extLst>
          </p:cNvPr>
          <p:cNvSpPr/>
          <p:nvPr/>
        </p:nvSpPr>
        <p:spPr>
          <a:xfrm>
            <a:off x="2775283" y="2529839"/>
            <a:ext cx="693019" cy="12224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4AEC3E1-3465-4793-A329-4EE7D7605016}"/>
              </a:ext>
            </a:extLst>
          </p:cNvPr>
          <p:cNvSpPr/>
          <p:nvPr/>
        </p:nvSpPr>
        <p:spPr>
          <a:xfrm>
            <a:off x="8723698" y="2529838"/>
            <a:ext cx="693019" cy="12224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365B0-A4DD-4807-8174-D000C1F3A453}"/>
              </a:ext>
            </a:extLst>
          </p:cNvPr>
          <p:cNvSpPr txBox="1"/>
          <p:nvPr/>
        </p:nvSpPr>
        <p:spPr>
          <a:xfrm>
            <a:off x="4931561" y="124772"/>
            <a:ext cx="232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8D987-C53B-4851-AA9F-1043377DC5C8}"/>
              </a:ext>
            </a:extLst>
          </p:cNvPr>
          <p:cNvSpPr txBox="1"/>
          <p:nvPr/>
        </p:nvSpPr>
        <p:spPr>
          <a:xfrm>
            <a:off x="1957353" y="4343127"/>
            <a:ext cx="2328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A16C-F791-42C1-9E21-59049A6DC9E5}"/>
              </a:ext>
            </a:extLst>
          </p:cNvPr>
          <p:cNvSpPr txBox="1"/>
          <p:nvPr/>
        </p:nvSpPr>
        <p:spPr>
          <a:xfrm>
            <a:off x="7401135" y="4343127"/>
            <a:ext cx="33381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DRINKING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2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84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56310A-C9B6-4718-93C6-B53AFC7A27ED}"/>
              </a:ext>
            </a:extLst>
          </p:cNvPr>
          <p:cNvSpPr/>
          <p:nvPr/>
        </p:nvSpPr>
        <p:spPr>
          <a:xfrm>
            <a:off x="3048000" y="2028617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</a:rPr>
              <a:t>GRAMMAR AND LANGUAGE STUDY  BOOKS LIST THIS AS   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</a:rPr>
              <a:t>MODAL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</a:rPr>
              <a:t> 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</a:rPr>
              <a:t>AUXILIARY 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</a:rPr>
              <a:t>USE</a:t>
            </a:r>
          </a:p>
        </p:txBody>
      </p:sp>
    </p:spTree>
    <p:extLst>
      <p:ext uri="{BB962C8B-B14F-4D97-AF65-F5344CB8AC3E}">
        <p14:creationId xmlns:p14="http://schemas.microsoft.com/office/powerpoint/2010/main" val="120256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57" y="153072"/>
            <a:ext cx="9919052" cy="235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946" y="2733276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 THING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153" y="4612635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GERUND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57" y="153072"/>
            <a:ext cx="9919052" cy="235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946" y="2733276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 THING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153" y="4612635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GERUND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61D03-2907-4179-BFD8-BEBE2922DB5F}"/>
              </a:ext>
            </a:extLst>
          </p:cNvPr>
          <p:cNvSpPr txBox="1"/>
          <p:nvPr/>
        </p:nvSpPr>
        <p:spPr>
          <a:xfrm>
            <a:off x="653142" y="1806190"/>
            <a:ext cx="10885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SOME ACTIVITIES ARE </a:t>
            </a:r>
          </a:p>
          <a:p>
            <a:pPr algn="ctr"/>
            <a:r>
              <a:rPr lang="en-GB" sz="5400" b="1" dirty="0"/>
              <a:t>SO IMPORTANT </a:t>
            </a:r>
          </a:p>
          <a:p>
            <a:pPr algn="ctr"/>
            <a:r>
              <a:rPr lang="en-GB" sz="5400" b="1" dirty="0"/>
              <a:t>THAT WE USE THE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VERB</a:t>
            </a:r>
            <a:r>
              <a:rPr lang="en-GB" sz="5400" b="1" dirty="0"/>
              <a:t> AS A SPECIAL KIND OF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NOUN</a:t>
            </a:r>
          </a:p>
        </p:txBody>
      </p:sp>
      <p:pic>
        <p:nvPicPr>
          <p:cNvPr id="4" name="next to endbit">
            <a:hlinkClick r:id="" action="ppaction://media"/>
            <a:extLst>
              <a:ext uri="{FF2B5EF4-FFF2-40B4-BE49-F238E27FC236}">
                <a16:creationId xmlns:a16="http://schemas.microsoft.com/office/drawing/2014/main" id="{FF04F2B2-FD18-4675-8F9C-F9FDE8620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8000" contrast="25000"/>
          </a:blip>
          <a:srcRect l="31905" t="16658" r="19643" b="23597"/>
          <a:stretch/>
        </p:blipFill>
        <p:spPr>
          <a:xfrm>
            <a:off x="3506318" y="12681"/>
            <a:ext cx="5179363" cy="3592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ck Arc 4">
            <a:extLst>
              <a:ext uri="{FF2B5EF4-FFF2-40B4-BE49-F238E27FC236}">
                <a16:creationId xmlns:a16="http://schemas.microsoft.com/office/drawing/2014/main" id="{5F4FCD5E-1BDB-4C76-A736-D55802201736}"/>
              </a:ext>
            </a:extLst>
          </p:cNvPr>
          <p:cNvSpPr/>
          <p:nvPr/>
        </p:nvSpPr>
        <p:spPr>
          <a:xfrm>
            <a:off x="4411452" y="12680"/>
            <a:ext cx="3028337" cy="1946787"/>
          </a:xfrm>
          <a:prstGeom prst="blockArc">
            <a:avLst>
              <a:gd name="adj1" fmla="val 10656359"/>
              <a:gd name="adj2" fmla="val 0"/>
              <a:gd name="adj3" fmla="val 25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E1573DFB-5322-4B69-8CBC-97E8BCCD7D45}"/>
              </a:ext>
            </a:extLst>
          </p:cNvPr>
          <p:cNvSpPr/>
          <p:nvPr/>
        </p:nvSpPr>
        <p:spPr>
          <a:xfrm>
            <a:off x="653142" y="5912778"/>
            <a:ext cx="1243173" cy="6869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61D03-2907-4179-BFD8-BEBE2922DB5F}"/>
              </a:ext>
            </a:extLst>
          </p:cNvPr>
          <p:cNvSpPr txBox="1"/>
          <p:nvPr/>
        </p:nvSpPr>
        <p:spPr>
          <a:xfrm>
            <a:off x="1934193" y="2478742"/>
            <a:ext cx="8323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LET’S INVESTIGATE THIS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STRANGE AND INTERESTING </a:t>
            </a:r>
          </a:p>
          <a:p>
            <a:pPr algn="ctr"/>
            <a:r>
              <a:rPr lang="en-GB" sz="5400" b="1" dirty="0"/>
              <a:t>LANGUAGE USE</a:t>
            </a:r>
          </a:p>
        </p:txBody>
      </p:sp>
      <p:pic>
        <p:nvPicPr>
          <p:cNvPr id="6" name="lastbit">
            <a:hlinkClick r:id="" action="ppaction://media"/>
            <a:extLst>
              <a:ext uri="{FF2B5EF4-FFF2-40B4-BE49-F238E27FC236}">
                <a16:creationId xmlns:a16="http://schemas.microsoft.com/office/drawing/2014/main" id="{6C06D9C3-D79C-420D-A739-DAA0A2E321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0.6458"/>
                </p14:media>
              </p:ext>
            </p:extLst>
          </p:nvPr>
        </p:nvPicPr>
        <p:blipFill rotWithShape="1">
          <a:blip r:embed="rId4">
            <a:lum bright="24000" contrast="23000"/>
          </a:blip>
          <a:srcRect l="34405" t="20952" r="19286" b="21482"/>
          <a:stretch/>
        </p:blipFill>
        <p:spPr>
          <a:xfrm>
            <a:off x="3702748" y="395046"/>
            <a:ext cx="4786504" cy="334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lock Arc 1">
            <a:extLst>
              <a:ext uri="{FF2B5EF4-FFF2-40B4-BE49-F238E27FC236}">
                <a16:creationId xmlns:a16="http://schemas.microsoft.com/office/drawing/2014/main" id="{23D56800-C0B0-4686-961A-0377DCB841A3}"/>
              </a:ext>
            </a:extLst>
          </p:cNvPr>
          <p:cNvSpPr/>
          <p:nvPr/>
        </p:nvSpPr>
        <p:spPr>
          <a:xfrm>
            <a:off x="4424515" y="151186"/>
            <a:ext cx="3028337" cy="1946787"/>
          </a:xfrm>
          <a:prstGeom prst="blockArc">
            <a:avLst>
              <a:gd name="adj1" fmla="val 10656359"/>
              <a:gd name="adj2" fmla="val 0"/>
              <a:gd name="adj3" fmla="val 25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Not Equal 4">
            <a:extLst>
              <a:ext uri="{FF2B5EF4-FFF2-40B4-BE49-F238E27FC236}">
                <a16:creationId xmlns:a16="http://schemas.microsoft.com/office/drawing/2014/main" id="{142D013C-AE87-4BFD-9D73-8B26A061B7BD}"/>
              </a:ext>
            </a:extLst>
          </p:cNvPr>
          <p:cNvSpPr/>
          <p:nvPr/>
        </p:nvSpPr>
        <p:spPr>
          <a:xfrm>
            <a:off x="653142" y="5912778"/>
            <a:ext cx="1243173" cy="6869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D8492-8665-43B5-942E-3CFE6405FFEC}"/>
              </a:ext>
            </a:extLst>
          </p:cNvPr>
          <p:cNvSpPr txBox="1"/>
          <p:nvPr/>
        </p:nvSpPr>
        <p:spPr>
          <a:xfrm>
            <a:off x="863600" y="382775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SHOPPING</a:t>
            </a:r>
          </a:p>
          <a:p>
            <a:pPr algn="ctr"/>
            <a:endParaRPr lang="en-GB" sz="4000" b="1" dirty="0"/>
          </a:p>
          <a:p>
            <a:pPr algn="ctr"/>
            <a:r>
              <a:rPr lang="en-GB" sz="4000" b="1" dirty="0"/>
              <a:t>I 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723900">
                    <a:schemeClr val="accent4">
                      <a:satMod val="175000"/>
                    </a:schemeClr>
                  </a:glow>
                </a:effectLst>
              </a:rPr>
              <a:t>WAS SHOPPING 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effectLst/>
              </a:rPr>
              <a:t>YESTERDAY</a:t>
            </a:r>
            <a:endParaRPr lang="en-GB" sz="4000" dirty="0">
              <a:effectLst/>
            </a:endParaRPr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I MUST GET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SHOPPING </a:t>
            </a:r>
            <a:r>
              <a:rPr lang="en-GB" sz="4000" b="1" dirty="0"/>
              <a:t>FROM THE CAR</a:t>
            </a:r>
          </a:p>
          <a:p>
            <a:r>
              <a:rPr lang="en-GB" sz="2000" b="1" dirty="0"/>
              <a:t> </a:t>
            </a:r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9F564BDD-C529-4397-BAB2-46A83F4E17A6}"/>
              </a:ext>
            </a:extLst>
          </p:cNvPr>
          <p:cNvSpPr/>
          <p:nvPr/>
        </p:nvSpPr>
        <p:spPr>
          <a:xfrm>
            <a:off x="3066215" y="2226495"/>
            <a:ext cx="1727200" cy="16591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VERB</a:t>
            </a:r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74AA4BB5-8670-4DE1-9AFD-71166AAFDB2B}"/>
              </a:ext>
            </a:extLst>
          </p:cNvPr>
          <p:cNvSpPr/>
          <p:nvPr/>
        </p:nvSpPr>
        <p:spPr>
          <a:xfrm>
            <a:off x="3583297" y="4769672"/>
            <a:ext cx="1849967" cy="175184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482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D8492-8665-43B5-942E-3CFE6405FFEC}"/>
              </a:ext>
            </a:extLst>
          </p:cNvPr>
          <p:cNvSpPr txBox="1"/>
          <p:nvPr/>
        </p:nvSpPr>
        <p:spPr>
          <a:xfrm>
            <a:off x="0" y="382775"/>
            <a:ext cx="12192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SIGHTSEEING</a:t>
            </a:r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I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723900">
                    <a:schemeClr val="accent4">
                      <a:satMod val="175000"/>
                    </a:schemeClr>
                  </a:glow>
                </a:effectLst>
              </a:rPr>
              <a:t>WILL BE SIGHTSEEING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 </a:t>
            </a:r>
            <a:r>
              <a:rPr lang="en-GB" sz="4000" b="1" dirty="0"/>
              <a:t>IN MADRID</a:t>
            </a:r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I ENJOYED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SIGHTSEEING </a:t>
            </a:r>
            <a:r>
              <a:rPr lang="en-GB" sz="4000" b="1" dirty="0"/>
              <a:t>IN PARIS LAST WEEK </a:t>
            </a:r>
          </a:p>
          <a:p>
            <a:r>
              <a:rPr lang="en-GB" sz="2000" b="1" dirty="0"/>
              <a:t> </a:t>
            </a: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731BE3B7-7105-46C2-B567-90B9E35090CD}"/>
              </a:ext>
            </a:extLst>
          </p:cNvPr>
          <p:cNvSpPr/>
          <p:nvPr/>
        </p:nvSpPr>
        <p:spPr>
          <a:xfrm>
            <a:off x="3099890" y="2029542"/>
            <a:ext cx="1727200" cy="15592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VERB</a:t>
            </a:r>
          </a:p>
        </p:txBody>
      </p:sp>
      <p:sp>
        <p:nvSpPr>
          <p:cNvPr id="7" name="Arrow: Bent-Up 6">
            <a:extLst>
              <a:ext uri="{FF2B5EF4-FFF2-40B4-BE49-F238E27FC236}">
                <a16:creationId xmlns:a16="http://schemas.microsoft.com/office/drawing/2014/main" id="{3EF738DC-888A-4ECA-BCE6-ACF92AFFFF2E}"/>
              </a:ext>
            </a:extLst>
          </p:cNvPr>
          <p:cNvSpPr/>
          <p:nvPr/>
        </p:nvSpPr>
        <p:spPr>
          <a:xfrm>
            <a:off x="2674714" y="4553018"/>
            <a:ext cx="1849967" cy="17845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5739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6C606-FC85-4DA3-9488-6887AE19A2AE}"/>
              </a:ext>
            </a:extLst>
          </p:cNvPr>
          <p:cNvSpPr txBox="1"/>
          <p:nvPr/>
        </p:nvSpPr>
        <p:spPr>
          <a:xfrm>
            <a:off x="520290" y="426472"/>
            <a:ext cx="1115141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SHOPPING</a:t>
            </a:r>
          </a:p>
          <a:p>
            <a:pPr algn="ctr"/>
            <a:endParaRPr lang="en-GB" sz="1600" b="1" dirty="0"/>
          </a:p>
          <a:p>
            <a:pPr algn="ctr"/>
            <a:r>
              <a:rPr lang="en-GB" sz="4200" b="1" dirty="0"/>
              <a:t>I </a:t>
            </a:r>
            <a:r>
              <a:rPr lang="en-GB" sz="4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WAS SHOPPING </a:t>
            </a:r>
            <a:r>
              <a:rPr lang="en-GB" sz="4200" b="1" dirty="0"/>
              <a:t>YESTERDAY</a:t>
            </a:r>
          </a:p>
          <a:p>
            <a:pPr algn="ctr"/>
            <a:endParaRPr lang="en-GB" sz="4200" b="1" dirty="0"/>
          </a:p>
          <a:p>
            <a:pPr algn="ctr"/>
            <a:r>
              <a:rPr lang="en-GB" sz="4200" b="1" dirty="0"/>
              <a:t>I MUST GET </a:t>
            </a:r>
            <a:r>
              <a:rPr lang="en-GB" sz="42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SHOPPING </a:t>
            </a:r>
            <a:r>
              <a:rPr lang="en-GB" sz="4200" b="1" dirty="0"/>
              <a:t>FROM THE CAR </a:t>
            </a:r>
          </a:p>
          <a:p>
            <a:pPr algn="ctr"/>
            <a:r>
              <a:rPr lang="en-GB" sz="20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D8492-8665-43B5-942E-3CFE6405FFEC}"/>
              </a:ext>
            </a:extLst>
          </p:cNvPr>
          <p:cNvSpPr txBox="1"/>
          <p:nvPr/>
        </p:nvSpPr>
        <p:spPr>
          <a:xfrm>
            <a:off x="520290" y="3781237"/>
            <a:ext cx="11151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SIGHTSEEING</a:t>
            </a:r>
          </a:p>
          <a:p>
            <a:pPr algn="ctr"/>
            <a:endParaRPr lang="en-GB" sz="1600" b="1" dirty="0"/>
          </a:p>
          <a:p>
            <a:pPr algn="ctr"/>
            <a:r>
              <a:rPr lang="en-GB" sz="4200" b="1" dirty="0"/>
              <a:t>I </a:t>
            </a:r>
            <a:r>
              <a:rPr lang="en-GB" sz="4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WILL BE SIGHTSEEING </a:t>
            </a:r>
            <a:r>
              <a:rPr lang="en-GB" sz="4200" b="1" dirty="0"/>
              <a:t>IN MADRID</a:t>
            </a:r>
          </a:p>
          <a:p>
            <a:pPr algn="ctr"/>
            <a:endParaRPr lang="en-GB" sz="4200" b="1" dirty="0"/>
          </a:p>
          <a:p>
            <a:pPr algn="ctr"/>
            <a:r>
              <a:rPr lang="en-GB" sz="4200" b="1" dirty="0"/>
              <a:t>I ENJOYED </a:t>
            </a:r>
            <a:r>
              <a:rPr lang="en-GB" sz="42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SIGHTSEEING </a:t>
            </a:r>
            <a:r>
              <a:rPr lang="en-GB" sz="4200" b="1" dirty="0"/>
              <a:t>IN PARIS LAST WEEK </a:t>
            </a:r>
          </a:p>
          <a:p>
            <a:pPr algn="ctr"/>
            <a:r>
              <a:rPr lang="en-GB" sz="4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673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6C606-FC85-4DA3-9488-6887AE19A2AE}"/>
              </a:ext>
            </a:extLst>
          </p:cNvPr>
          <p:cNvSpPr txBox="1"/>
          <p:nvPr/>
        </p:nvSpPr>
        <p:spPr>
          <a:xfrm>
            <a:off x="863600" y="735955"/>
            <a:ext cx="10464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</a:t>
            </a:r>
          </a:p>
          <a:p>
            <a:r>
              <a:rPr lang="en-GB" sz="3200" b="1" dirty="0"/>
              <a:t>FISHING 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3200" b="1" dirty="0"/>
              <a:t>SWIMMING</a:t>
            </a:r>
          </a:p>
          <a:p>
            <a:r>
              <a:rPr lang="en-GB" sz="2000" b="1" dirty="0"/>
              <a:t> </a:t>
            </a:r>
          </a:p>
          <a:p>
            <a:endParaRPr lang="en-GB" sz="2000" b="1" dirty="0"/>
          </a:p>
          <a:p>
            <a:r>
              <a:rPr lang="en-GB" sz="3200" b="1" dirty="0"/>
              <a:t>CYCLING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3200" b="1" dirty="0"/>
              <a:t>RUNNING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3200" b="1" dirty="0"/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196956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6C606-FC85-4DA3-9488-6887AE19A2AE}"/>
              </a:ext>
            </a:extLst>
          </p:cNvPr>
          <p:cNvSpPr txBox="1"/>
          <p:nvPr/>
        </p:nvSpPr>
        <p:spPr>
          <a:xfrm>
            <a:off x="986971" y="957943"/>
            <a:ext cx="1046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FISHING </a:t>
            </a:r>
          </a:p>
          <a:p>
            <a:r>
              <a:rPr lang="en-GB" sz="3200" b="1" dirty="0"/>
              <a:t>SWIMMING </a:t>
            </a:r>
          </a:p>
          <a:p>
            <a:r>
              <a:rPr lang="en-GB" sz="3200" b="1" dirty="0"/>
              <a:t>CYCLING</a:t>
            </a:r>
          </a:p>
          <a:p>
            <a:r>
              <a:rPr lang="en-GB" sz="3200" b="1" dirty="0"/>
              <a:t>RUNNING</a:t>
            </a:r>
          </a:p>
          <a:p>
            <a:r>
              <a:rPr lang="en-GB" sz="3200" b="1" dirty="0"/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69559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99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171</Words>
  <Application>Microsoft Office PowerPoint</Application>
  <PresentationFormat>Widescreen</PresentationFormat>
  <Paragraphs>88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25</cp:revision>
  <dcterms:created xsi:type="dcterms:W3CDTF">2018-07-12T12:03:07Z</dcterms:created>
  <dcterms:modified xsi:type="dcterms:W3CDTF">2018-09-04T16:11:25Z</dcterms:modified>
</cp:coreProperties>
</file>